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ink/ink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70" r:id="rId1"/>
  </p:sldMasterIdLst>
  <p:notesMasterIdLst>
    <p:notesMasterId r:id="rId42"/>
  </p:notesMasterIdLst>
  <p:handoutMasterIdLst>
    <p:handoutMasterId r:id="rId43"/>
  </p:handoutMasterIdLst>
  <p:sldIdLst>
    <p:sldId id="256" r:id="rId2"/>
    <p:sldId id="257" r:id="rId3"/>
    <p:sldId id="261" r:id="rId4"/>
    <p:sldId id="510" r:id="rId5"/>
    <p:sldId id="483" r:id="rId6"/>
    <p:sldId id="495" r:id="rId7"/>
    <p:sldId id="491" r:id="rId8"/>
    <p:sldId id="494" r:id="rId9"/>
    <p:sldId id="506" r:id="rId10"/>
    <p:sldId id="486" r:id="rId11"/>
    <p:sldId id="511" r:id="rId12"/>
    <p:sldId id="463" r:id="rId13"/>
    <p:sldId id="507" r:id="rId14"/>
    <p:sldId id="501" r:id="rId15"/>
    <p:sldId id="499" r:id="rId16"/>
    <p:sldId id="508" r:id="rId17"/>
    <p:sldId id="344" r:id="rId18"/>
    <p:sldId id="509" r:id="rId19"/>
    <p:sldId id="514" r:id="rId20"/>
    <p:sldId id="513" r:id="rId21"/>
    <p:sldId id="467" r:id="rId22"/>
    <p:sldId id="468" r:id="rId23"/>
    <p:sldId id="469" r:id="rId24"/>
    <p:sldId id="466" r:id="rId25"/>
    <p:sldId id="470" r:id="rId26"/>
    <p:sldId id="471" r:id="rId27"/>
    <p:sldId id="505" r:id="rId28"/>
    <p:sldId id="480" r:id="rId29"/>
    <p:sldId id="512" r:id="rId30"/>
    <p:sldId id="481" r:id="rId31"/>
    <p:sldId id="482" r:id="rId32"/>
    <p:sldId id="473" r:id="rId33"/>
    <p:sldId id="474" r:id="rId34"/>
    <p:sldId id="476" r:id="rId35"/>
    <p:sldId id="515" r:id="rId36"/>
    <p:sldId id="516" r:id="rId37"/>
    <p:sldId id="478" r:id="rId38"/>
    <p:sldId id="479" r:id="rId39"/>
    <p:sldId id="441" r:id="rId40"/>
    <p:sldId id="442" r:id="rId41"/>
  </p:sldIdLst>
  <p:sldSz cx="12192000" cy="6858000"/>
  <p:notesSz cx="6889750" cy="10021888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showAnimation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35AE7"/>
    <a:srgbClr val="0000FF"/>
    <a:srgbClr val="AD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Sin estilo ni cuadrícul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Estilo temático 1 - Énfasis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101"/>
    <p:restoredTop sz="95781"/>
  </p:normalViewPr>
  <p:slideViewPr>
    <p:cSldViewPr snapToGrid="0" snapToObjects="1">
      <p:cViewPr varScale="1">
        <p:scale>
          <a:sx n="85" d="100"/>
          <a:sy n="85" d="100"/>
        </p:scale>
        <p:origin x="677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4" d="100"/>
          <a:sy n="84" d="100"/>
        </p:scale>
        <p:origin x="3960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E9140F5E-EA0D-8648-9533-1AA0A4B3AD1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5558" cy="502835"/>
          </a:xfrm>
          <a:prstGeom prst="rect">
            <a:avLst/>
          </a:prstGeom>
        </p:spPr>
        <p:txBody>
          <a:bodyPr vert="horz" lIns="96634" tIns="48317" rIns="96634" bIns="48317" rtlCol="0"/>
          <a:lstStyle>
            <a:lvl1pPr algn="l">
              <a:defRPr sz="1300"/>
            </a:lvl1pPr>
          </a:lstStyle>
          <a:p>
            <a:endParaRPr lang="es-ES_tradnl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C0A1CBFE-84B4-E74C-AB51-14A96CE3311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902597" y="0"/>
            <a:ext cx="2985558" cy="502835"/>
          </a:xfrm>
          <a:prstGeom prst="rect">
            <a:avLst/>
          </a:prstGeom>
        </p:spPr>
        <p:txBody>
          <a:bodyPr vert="horz" lIns="96634" tIns="48317" rIns="96634" bIns="48317" rtlCol="0"/>
          <a:lstStyle>
            <a:lvl1pPr algn="r">
              <a:defRPr sz="1300"/>
            </a:lvl1pPr>
          </a:lstStyle>
          <a:p>
            <a:fld id="{72F96F47-AA95-9D48-8A1D-1E0C38E6A5BF}" type="datetimeFigureOut">
              <a:rPr lang="es-ES_tradnl" smtClean="0"/>
              <a:t>10/08/2024</a:t>
            </a:fld>
            <a:endParaRPr lang="es-ES_tradnl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2BC65172-0614-ED4F-A279-6FA01E46BC7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519056"/>
            <a:ext cx="2985558" cy="502833"/>
          </a:xfrm>
          <a:prstGeom prst="rect">
            <a:avLst/>
          </a:prstGeom>
        </p:spPr>
        <p:txBody>
          <a:bodyPr vert="horz" lIns="96634" tIns="48317" rIns="96634" bIns="48317" rtlCol="0" anchor="b"/>
          <a:lstStyle>
            <a:lvl1pPr algn="l">
              <a:defRPr sz="1300"/>
            </a:lvl1pPr>
          </a:lstStyle>
          <a:p>
            <a:endParaRPr lang="es-ES_tradnl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2FED7A2-2515-9646-95B9-E6AC865E544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902597" y="9519056"/>
            <a:ext cx="2985558" cy="502833"/>
          </a:xfrm>
          <a:prstGeom prst="rect">
            <a:avLst/>
          </a:prstGeom>
        </p:spPr>
        <p:txBody>
          <a:bodyPr vert="horz" lIns="96634" tIns="48317" rIns="96634" bIns="48317" rtlCol="0" anchor="b"/>
          <a:lstStyle>
            <a:lvl1pPr algn="r">
              <a:defRPr sz="1300"/>
            </a:lvl1pPr>
          </a:lstStyle>
          <a:p>
            <a:fld id="{6F395D48-4B9B-D140-A5E2-A4F10C92992D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802065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21:01:53.845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1 0 16383,'0'0'0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21:01:56.326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0 1 16383,'0'0'0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5558" cy="502835"/>
          </a:xfrm>
          <a:prstGeom prst="rect">
            <a:avLst/>
          </a:prstGeom>
        </p:spPr>
        <p:txBody>
          <a:bodyPr vert="horz" lIns="96634" tIns="48317" rIns="96634" bIns="48317" rtlCol="0"/>
          <a:lstStyle>
            <a:lvl1pPr algn="l">
              <a:defRPr sz="1300"/>
            </a:lvl1pPr>
          </a:lstStyle>
          <a:p>
            <a:endParaRPr lang="es-PE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902597" y="0"/>
            <a:ext cx="2985558" cy="502835"/>
          </a:xfrm>
          <a:prstGeom prst="rect">
            <a:avLst/>
          </a:prstGeom>
        </p:spPr>
        <p:txBody>
          <a:bodyPr vert="horz" lIns="96634" tIns="48317" rIns="96634" bIns="48317" rtlCol="0"/>
          <a:lstStyle>
            <a:lvl1pPr algn="r">
              <a:defRPr sz="1300"/>
            </a:lvl1pPr>
          </a:lstStyle>
          <a:p>
            <a:fld id="{DFE4746F-106C-4D19-829A-56EC02F3F7F6}" type="datetimeFigureOut">
              <a:rPr lang="es-PE" smtClean="0"/>
              <a:t>10/08/2024</a:t>
            </a:fld>
            <a:endParaRPr lang="es-PE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438150" y="1250950"/>
            <a:ext cx="6013450" cy="33829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34" tIns="48317" rIns="96634" bIns="48317" rtlCol="0" anchor="ctr"/>
          <a:lstStyle/>
          <a:p>
            <a:endParaRPr lang="es-PE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8975" y="4823034"/>
            <a:ext cx="5511800" cy="3946118"/>
          </a:xfrm>
          <a:prstGeom prst="rect">
            <a:avLst/>
          </a:prstGeom>
        </p:spPr>
        <p:txBody>
          <a:bodyPr vert="horz" lIns="96634" tIns="48317" rIns="96634" bIns="48317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9519056"/>
            <a:ext cx="2985558" cy="502833"/>
          </a:xfrm>
          <a:prstGeom prst="rect">
            <a:avLst/>
          </a:prstGeom>
        </p:spPr>
        <p:txBody>
          <a:bodyPr vert="horz" lIns="96634" tIns="48317" rIns="96634" bIns="48317" rtlCol="0" anchor="b"/>
          <a:lstStyle>
            <a:lvl1pPr algn="l">
              <a:defRPr sz="1300"/>
            </a:lvl1pPr>
          </a:lstStyle>
          <a:p>
            <a:endParaRPr lang="es-P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902597" y="9519056"/>
            <a:ext cx="2985558" cy="502833"/>
          </a:xfrm>
          <a:prstGeom prst="rect">
            <a:avLst/>
          </a:prstGeom>
        </p:spPr>
        <p:txBody>
          <a:bodyPr vert="horz" lIns="96634" tIns="48317" rIns="96634" bIns="48317" rtlCol="0" anchor="b"/>
          <a:lstStyle>
            <a:lvl1pPr algn="r">
              <a:defRPr sz="1300"/>
            </a:lvl1pPr>
          </a:lstStyle>
          <a:p>
            <a:fld id="{E1C7DF45-6672-407C-B61A-2A22A9B58025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852029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os almacenados 6">
            <a:extLst>
              <a:ext uri="{FF2B5EF4-FFF2-40B4-BE49-F238E27FC236}">
                <a16:creationId xmlns:a16="http://schemas.microsoft.com/office/drawing/2014/main" id="{DED513DC-4DE3-D24D-BCAD-D48D257091F3}"/>
              </a:ext>
            </a:extLst>
          </p:cNvPr>
          <p:cNvSpPr/>
          <p:nvPr userDrawn="1"/>
        </p:nvSpPr>
        <p:spPr>
          <a:xfrm rot="10800000">
            <a:off x="5230175" y="1600200"/>
            <a:ext cx="6642737" cy="3451860"/>
          </a:xfrm>
          <a:prstGeom prst="flowChartOnlineStorage">
            <a:avLst/>
          </a:prstGeom>
          <a:solidFill>
            <a:srgbClr val="AD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88CDC-48B1-D04B-BD3F-9370A81F5114}" type="datetimeFigureOut">
              <a:rPr lang="es-ES_tradnl" smtClean="0"/>
              <a:t>10/08/2024</a:t>
            </a:fld>
            <a:endParaRPr lang="es-ES_tradnl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307454" y="1851660"/>
            <a:ext cx="4537710" cy="1577340"/>
          </a:xfrm>
        </p:spPr>
        <p:txBody>
          <a:bodyPr anchor="b">
            <a:normAutofit/>
          </a:bodyPr>
          <a:lstStyle>
            <a:lvl1pPr algn="ctr">
              <a:defRPr sz="3200"/>
            </a:lvl1pPr>
          </a:lstStyle>
          <a:p>
            <a:r>
              <a:rPr lang="es-MX" dirty="0"/>
              <a:t>Haz clic para modificar el estilo de título del patrón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55385-B284-EA4F-9974-7221177F7666}" type="slidenum">
              <a:rPr lang="es-ES_tradnl" smtClean="0"/>
              <a:t>‹Nº›</a:t>
            </a:fld>
            <a:endParaRPr lang="es-ES_tradnl"/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D20CEC64-B695-B946-813E-BADA151091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838200" y="1029014"/>
            <a:ext cx="4719641" cy="4719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7006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MX"/>
              <a:t>Haz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88CDC-48B1-D04B-BD3F-9370A81F5114}" type="datetimeFigureOut">
              <a:rPr lang="es-ES_tradnl" smtClean="0"/>
              <a:t>10/08/2024</a:t>
            </a:fld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55385-B284-EA4F-9974-7221177F7666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4747993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88CDC-48B1-D04B-BD3F-9370A81F5114}" type="datetimeFigureOut">
              <a:rPr lang="es-ES_tradnl" smtClean="0"/>
              <a:t>10/08/2024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55385-B284-EA4F-9974-7221177F7666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367414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88CDC-48B1-D04B-BD3F-9370A81F5114}" type="datetimeFigureOut">
              <a:rPr lang="es-ES_tradnl" smtClean="0"/>
              <a:t>10/08/2024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55385-B284-EA4F-9974-7221177F7666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1158738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16DD15-82A0-D74B-9EBA-652F5441D0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ES_tradnl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602071B3-207C-1E4F-BAE7-59DFC096B1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88CDC-48B1-D04B-BD3F-9370A81F5114}" type="datetimeFigureOut">
              <a:rPr lang="es-ES_tradnl" smtClean="0"/>
              <a:t>10/08/2024</a:t>
            </a:fld>
            <a:endParaRPr lang="es-ES_tradnl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C2149059-A320-7047-9C87-8EEA2DCC12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5E04D42-C1AB-BC43-A1F1-361565619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55385-B284-EA4F-9974-7221177F7666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6610729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88CDC-48B1-D04B-BD3F-9370A81F5114}" type="datetimeFigureOut">
              <a:rPr lang="es-ES_tradnl" smtClean="0"/>
              <a:t>10/08/2024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55385-B284-EA4F-9974-7221177F7666}" type="slidenum">
              <a:rPr lang="es-ES_tradnl" smtClean="0"/>
              <a:t>‹Nº›</a:t>
            </a:fld>
            <a:endParaRPr lang="es-ES_tradnl"/>
          </a:p>
        </p:txBody>
      </p:sp>
      <p:sp>
        <p:nvSpPr>
          <p:cNvPr id="7" name="Rectángulo 10">
            <a:extLst>
              <a:ext uri="{FF2B5EF4-FFF2-40B4-BE49-F238E27FC236}">
                <a16:creationId xmlns:a16="http://schemas.microsoft.com/office/drawing/2014/main" id="{B8239E9D-8B8C-DA41-858C-98442968D0E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53080" y="1239846"/>
            <a:ext cx="11485840" cy="107867"/>
          </a:xfrm>
          <a:prstGeom prst="rect">
            <a:avLst/>
          </a:prstGeom>
          <a:solidFill>
            <a:srgbClr val="C00000"/>
          </a:solidFill>
          <a:ln w="3175" cap="rnd" algn="ctr">
            <a:solidFill>
              <a:srgbClr val="FF0066"/>
            </a:solidFill>
            <a:prstDash val="sysDot"/>
            <a:round/>
            <a:headEnd/>
            <a:tailEnd/>
          </a:ln>
        </p:spPr>
        <p:txBody>
          <a:bodyPr lIns="90000" tIns="46800" rIns="90000" bIns="46800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s-419" altLang="es-419" sz="2400">
              <a:solidFill>
                <a:srgbClr val="000044"/>
              </a:solidFill>
              <a:latin typeface="Arial Narrow" panose="020B060602020203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32013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88CDC-48B1-D04B-BD3F-9370A81F5114}" type="datetimeFigureOut">
              <a:rPr lang="es-ES_tradnl" smtClean="0"/>
              <a:t>10/08/2024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55385-B284-EA4F-9974-7221177F7666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8206108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88CDC-48B1-D04B-BD3F-9370A81F5114}" type="datetimeFigureOut">
              <a:rPr lang="es-ES_tradnl" smtClean="0"/>
              <a:t>10/08/2024</a:t>
            </a:fld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55385-B284-EA4F-9974-7221177F7666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0533464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88CDC-48B1-D04B-BD3F-9370A81F5114}" type="datetimeFigureOut">
              <a:rPr lang="es-ES_tradnl" smtClean="0"/>
              <a:t>10/08/2024</a:t>
            </a:fld>
            <a:endParaRPr lang="es-ES_trad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55385-B284-EA4F-9974-7221177F7666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7867203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88CDC-48B1-D04B-BD3F-9370A81F5114}" type="datetimeFigureOut">
              <a:rPr lang="es-ES_tradnl" smtClean="0"/>
              <a:t>10/08/2024</a:t>
            </a:fld>
            <a:endParaRPr lang="es-ES_trad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55385-B284-EA4F-9974-7221177F7666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8238203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88CDC-48B1-D04B-BD3F-9370A81F5114}" type="datetimeFigureOut">
              <a:rPr lang="es-ES_tradnl" smtClean="0"/>
              <a:t>10/08/2024</a:t>
            </a:fld>
            <a:endParaRPr lang="es-ES_trad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55385-B284-EA4F-9974-7221177F7666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6706183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88CDC-48B1-D04B-BD3F-9370A81F5114}" type="datetimeFigureOut">
              <a:rPr lang="es-ES_tradnl" smtClean="0"/>
              <a:t>10/08/2024</a:t>
            </a:fld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55385-B284-EA4F-9974-7221177F7666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1549774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microsoft.com/office/2007/relationships/hdphoto" Target="../media/hdphoto1.wdp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MX" dirty="0"/>
              <a:t>Haz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A88CDC-48B1-D04B-BD3F-9370A81F5114}" type="datetimeFigureOut">
              <a:rPr lang="es-ES_tradnl" smtClean="0"/>
              <a:t>10/08/2024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855385-B284-EA4F-9974-7221177F7666}" type="slidenum">
              <a:rPr lang="es-ES_tradnl" smtClean="0"/>
              <a:t>‹Nº›</a:t>
            </a:fld>
            <a:endParaRPr lang="es-ES_tradnl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AE6BFE09-96D3-064E-A2AF-DA1492418C45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60020" y="116205"/>
            <a:ext cx="691816" cy="832485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69B74185-479F-3248-B15F-6DCA46037EF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 cstate="print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9877" b="91975" l="10000" r="90000">
                        <a14:foregroundMark x1="71667" y1="70988" x2="71667" y2="70988"/>
                        <a14:foregroundMark x1="52778" y1="83951" x2="52778" y2="83951"/>
                        <a14:foregroundMark x1="31944" y1="73868" x2="31944" y2="73868"/>
                        <a14:foregroundMark x1="47778" y1="87860" x2="47778" y2="87860"/>
                        <a14:foregroundMark x1="37500" y1="86214" x2="37500" y2="86214"/>
                        <a14:foregroundMark x1="59722" y1="85802" x2="59722" y2="85802"/>
                        <a14:foregroundMark x1="56528" y1="87037" x2="56528" y2="87037"/>
                        <a14:foregroundMark x1="42083" y1="85802" x2="42083" y2="85802"/>
                        <a14:foregroundMark x1="53333" y1="87449" x2="53333" y2="87449"/>
                        <a14:foregroundMark x1="54722" y1="86831" x2="54722" y2="86831"/>
                        <a14:backgroundMark x1="49861" y1="78189" x2="49861" y2="78189"/>
                        <a14:backgroundMark x1="66667" y1="60905" x2="66667" y2="60905"/>
                        <a14:backgroundMark x1="42361" y1="16049" x2="42361" y2="16049"/>
                        <a14:backgroundMark x1="54444" y1="15226" x2="54444" y2="15226"/>
                        <a14:backgroundMark x1="33472" y1="63169" x2="33472" y2="63169"/>
                        <a14:backgroundMark x1="40556" y1="12963" x2="40556" y2="12963"/>
                        <a14:backgroundMark x1="43194" y1="14609" x2="43194" y2="14609"/>
                        <a14:backgroundMark x1="43194" y1="14609" x2="43194" y2="14609"/>
                        <a14:backgroundMark x1="43194" y1="14609" x2="43194" y2="14609"/>
                        <a14:backgroundMark x1="40278" y1="16049" x2="40278" y2="16049"/>
                        <a14:backgroundMark x1="40278" y1="16049" x2="40278" y2="16049"/>
                        <a14:backgroundMark x1="40278" y1="16049" x2="40278" y2="16049"/>
                        <a14:backgroundMark x1="36944" y1="23251" x2="36944" y2="23251"/>
                        <a14:backgroundMark x1="36944" y1="23251" x2="36944" y2="23251"/>
                        <a14:backgroundMark x1="36944" y1="23251" x2="36944" y2="23251"/>
                        <a14:backgroundMark x1="36944" y1="23251" x2="36944" y2="23251"/>
                        <a14:backgroundMark x1="39583" y1="17284" x2="36944" y2="22840"/>
                        <a14:backgroundMark x1="36250" y1="24074" x2="35417" y2="29424"/>
                        <a14:backgroundMark x1="53889" y1="16872" x2="59722" y2="18313"/>
                        <a14:backgroundMark x1="59583" y1="25926" x2="60833" y2="30041"/>
                        <a14:backgroundMark x1="59722" y1="40329" x2="58056" y2="47119"/>
                        <a14:backgroundMark x1="56250" y1="53292" x2="54861" y2="48765"/>
                        <a14:backgroundMark x1="51528" y1="52469" x2="49028" y2="51646"/>
                        <a14:backgroundMark x1="49861" y1="56379" x2="49028" y2="58848"/>
                        <a14:backgroundMark x1="46250" y1="54321" x2="43194" y2="52058"/>
                        <a14:backgroundMark x1="41111" y1="56379" x2="38333" y2="47942"/>
                        <a14:backgroundMark x1="38056" y1="46502" x2="35694" y2="36626"/>
                        <a14:backgroundMark x1="24167" y1="57819" x2="37500" y2="66049"/>
                        <a14:backgroundMark x1="38472" y1="71399" x2="49306" y2="80247"/>
                        <a14:backgroundMark x1="42639" y1="65432" x2="42639" y2="65432"/>
                        <a14:backgroundMark x1="62371" y1="64504" x2="62371" y2="6450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130" r="17551"/>
          <a:stretch/>
        </p:blipFill>
        <p:spPr>
          <a:xfrm>
            <a:off x="11109960" y="-14287"/>
            <a:ext cx="1070610" cy="900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9910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1" r:id="rId1"/>
    <p:sldLayoutId id="2147483782" r:id="rId2"/>
    <p:sldLayoutId id="2147483772" r:id="rId3"/>
    <p:sldLayoutId id="2147483773" r:id="rId4"/>
    <p:sldLayoutId id="2147483774" r:id="rId5"/>
    <p:sldLayoutId id="2147483775" r:id="rId6"/>
    <p:sldLayoutId id="2147483776" r:id="rId7"/>
    <p:sldLayoutId id="2147483777" r:id="rId8"/>
    <p:sldLayoutId id="2147483778" r:id="rId9"/>
    <p:sldLayoutId id="2147483779" r:id="rId10"/>
    <p:sldLayoutId id="2147483780" r:id="rId11"/>
    <p:sldLayoutId id="214748378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customXml" Target="../ink/ink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png"/><Relationship Id="rId4" Type="http://schemas.openxmlformats.org/officeDocument/2006/relationships/image" Target="../media/image12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7.png"/><Relationship Id="rId7" Type="http://schemas.openxmlformats.org/officeDocument/2006/relationships/image" Target="../media/image18.png"/><Relationship Id="rId2" Type="http://schemas.openxmlformats.org/officeDocument/2006/relationships/image" Target="../media/image61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81.png"/><Relationship Id="rId9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png"/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png"/><Relationship Id="rId5" Type="http://schemas.openxmlformats.org/officeDocument/2006/relationships/image" Target="../media/image251.png"/><Relationship Id="rId4" Type="http://schemas.openxmlformats.org/officeDocument/2006/relationships/image" Target="../media/image24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0.png"/><Relationship Id="rId5" Type="http://schemas.openxmlformats.org/officeDocument/2006/relationships/image" Target="../media/image160.png"/><Relationship Id="rId4" Type="http://schemas.openxmlformats.org/officeDocument/2006/relationships/image" Target="../media/image15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0.png"/><Relationship Id="rId4" Type="http://schemas.openxmlformats.org/officeDocument/2006/relationships/image" Target="../media/image15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0.png"/><Relationship Id="rId5" Type="http://schemas.openxmlformats.org/officeDocument/2006/relationships/image" Target="../media/image230.png"/><Relationship Id="rId4" Type="http://schemas.openxmlformats.org/officeDocument/2006/relationships/image" Target="../media/image22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0.png"/><Relationship Id="rId5" Type="http://schemas.openxmlformats.org/officeDocument/2006/relationships/image" Target="../media/image280.png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8.gif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1.png"/><Relationship Id="rId5" Type="http://schemas.openxmlformats.org/officeDocument/2006/relationships/image" Target="../media/image391.png"/><Relationship Id="rId4" Type="http://schemas.openxmlformats.org/officeDocument/2006/relationships/image" Target="../media/image381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png"/><Relationship Id="rId12" Type="http://schemas.openxmlformats.org/officeDocument/2006/relationships/image" Target="../media/image63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Relationship Id="rId11" Type="http://schemas.openxmlformats.org/officeDocument/2006/relationships/image" Target="../media/image490.png"/><Relationship Id="rId5" Type="http://schemas.openxmlformats.org/officeDocument/2006/relationships/image" Target="../media/image53.png"/><Relationship Id="rId10" Type="http://schemas.openxmlformats.org/officeDocument/2006/relationships/image" Target="../media/image480.png"/><Relationship Id="rId4" Type="http://schemas.openxmlformats.org/officeDocument/2006/relationships/image" Target="../media/image52.png"/><Relationship Id="rId9" Type="http://schemas.openxmlformats.org/officeDocument/2006/relationships/image" Target="../media/image60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65.png"/><Relationship Id="rId3" Type="http://schemas.openxmlformats.org/officeDocument/2006/relationships/image" Target="../media/image77.png"/><Relationship Id="rId7" Type="http://schemas.openxmlformats.org/officeDocument/2006/relationships/image" Target="../media/image56.png"/><Relationship Id="rId12" Type="http://schemas.openxmlformats.org/officeDocument/2006/relationships/image" Target="../media/image64.png"/><Relationship Id="rId2" Type="http://schemas.openxmlformats.org/officeDocument/2006/relationships/image" Target="../media/image52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9.png"/><Relationship Id="rId11" Type="http://schemas.openxmlformats.org/officeDocument/2006/relationships/image" Target="../media/image62.png"/><Relationship Id="rId5" Type="http://schemas.openxmlformats.org/officeDocument/2006/relationships/image" Target="../media/image67.png"/><Relationship Id="rId10" Type="http://schemas.openxmlformats.org/officeDocument/2006/relationships/image" Target="../media/image61.png"/><Relationship Id="rId4" Type="http://schemas.openxmlformats.org/officeDocument/2006/relationships/image" Target="../media/image55.png"/><Relationship Id="rId9" Type="http://schemas.openxmlformats.org/officeDocument/2006/relationships/image" Target="../media/image58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80.png"/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12" Type="http://schemas.openxmlformats.org/officeDocument/2006/relationships/image" Target="../media/image78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1.png"/><Relationship Id="rId11" Type="http://schemas.openxmlformats.org/officeDocument/2006/relationships/image" Target="../media/image76.png"/><Relationship Id="rId5" Type="http://schemas.openxmlformats.org/officeDocument/2006/relationships/image" Target="../media/image70.png"/><Relationship Id="rId10" Type="http://schemas.openxmlformats.org/officeDocument/2006/relationships/image" Target="../media/image75.png"/><Relationship Id="rId4" Type="http://schemas.openxmlformats.org/officeDocument/2006/relationships/image" Target="../media/image69.png"/><Relationship Id="rId9" Type="http://schemas.openxmlformats.org/officeDocument/2006/relationships/image" Target="../media/image7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5" name="Entrada de lápiz 4">
                <a:extLst>
                  <a:ext uri="{FF2B5EF4-FFF2-40B4-BE49-F238E27FC236}">
                    <a16:creationId xmlns:a16="http://schemas.microsoft.com/office/drawing/2014/main" id="{9BB355C3-64A1-B84F-9CDE-A9C5BDF731B4}"/>
                  </a:ext>
                </a:extLst>
              </p14:cNvPr>
              <p14:cNvContentPartPr/>
              <p14:nvPr/>
            </p14:nvContentPartPr>
            <p14:xfrm>
              <a:off x="3701160" y="3984608"/>
              <a:ext cx="360" cy="360"/>
            </p14:xfrm>
          </p:contentPart>
        </mc:Choice>
        <mc:Fallback xmlns="">
          <p:pic>
            <p:nvPicPr>
              <p:cNvPr id="5" name="Entrada de lápiz 4">
                <a:extLst>
                  <a:ext uri="{FF2B5EF4-FFF2-40B4-BE49-F238E27FC236}">
                    <a16:creationId xmlns="" xmlns:a16="http://schemas.microsoft.com/office/drawing/2014/main" id="{9BB355C3-64A1-B84F-9CDE-A9C5BDF731B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683520" y="3876608"/>
                <a:ext cx="36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">
            <p14:nvContentPartPr>
              <p14:cNvPr id="6" name="Entrada de lápiz 5">
                <a:extLst>
                  <a:ext uri="{FF2B5EF4-FFF2-40B4-BE49-F238E27FC236}">
                    <a16:creationId xmlns:a16="http://schemas.microsoft.com/office/drawing/2014/main" id="{EAA97277-E29A-B848-A139-63F625D96EA9}"/>
                  </a:ext>
                </a:extLst>
              </p14:cNvPr>
              <p14:cNvContentPartPr/>
              <p14:nvPr/>
            </p14:nvContentPartPr>
            <p14:xfrm>
              <a:off x="4097160" y="5280608"/>
              <a:ext cx="360" cy="360"/>
            </p14:xfrm>
          </p:contentPart>
        </mc:Choice>
        <mc:Fallback xmlns="">
          <p:pic>
            <p:nvPicPr>
              <p:cNvPr id="6" name="Entrada de lápiz 5">
                <a:extLst>
                  <a:ext uri="{FF2B5EF4-FFF2-40B4-BE49-F238E27FC236}">
                    <a16:creationId xmlns="" xmlns:a16="http://schemas.microsoft.com/office/drawing/2014/main" id="{EAA97277-E29A-B848-A139-63F625D96EA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079160" y="5172968"/>
                <a:ext cx="36000" cy="216000"/>
              </a:xfrm>
              <a:prstGeom prst="rect">
                <a:avLst/>
              </a:prstGeom>
            </p:spPr>
          </p:pic>
        </mc:Fallback>
      </mc:AlternateContent>
      <p:sp>
        <p:nvSpPr>
          <p:cNvPr id="7" name="2 Rectángulo">
            <a:extLst>
              <a:ext uri="{FF2B5EF4-FFF2-40B4-BE49-F238E27FC236}">
                <a16:creationId xmlns:a16="http://schemas.microsoft.com/office/drawing/2014/main" id="{9F16C052-8515-9E49-8B9E-51ACDC34EE33}"/>
              </a:ext>
            </a:extLst>
          </p:cNvPr>
          <p:cNvSpPr/>
          <p:nvPr/>
        </p:nvSpPr>
        <p:spPr>
          <a:xfrm>
            <a:off x="6260602" y="3984968"/>
            <a:ext cx="4515939" cy="369322"/>
          </a:xfrm>
          <a:prstGeom prst="rect">
            <a:avLst/>
          </a:prstGeom>
        </p:spPr>
        <p:txBody>
          <a:bodyPr wrap="square" lIns="91431" tIns="45715" rIns="91431" bIns="45715">
            <a:spAutoFit/>
          </a:bodyPr>
          <a:lstStyle/>
          <a:p>
            <a:pPr lvl="0" algn="r"/>
            <a:r>
              <a:rPr lang="es-PE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Profesor: Jesus Alvarado Huayhuaz</a:t>
            </a:r>
          </a:p>
        </p:txBody>
      </p:sp>
      <p:sp>
        <p:nvSpPr>
          <p:cNvPr id="8" name="4 Rectángulo redondeado">
            <a:extLst>
              <a:ext uri="{FF2B5EF4-FFF2-40B4-BE49-F238E27FC236}">
                <a16:creationId xmlns:a16="http://schemas.microsoft.com/office/drawing/2014/main" id="{E1A64A94-2414-2846-BF84-D6B4E07D92CF}"/>
              </a:ext>
            </a:extLst>
          </p:cNvPr>
          <p:cNvSpPr/>
          <p:nvPr/>
        </p:nvSpPr>
        <p:spPr>
          <a:xfrm>
            <a:off x="6635503" y="2348880"/>
            <a:ext cx="4536504" cy="720080"/>
          </a:xfrm>
          <a:prstGeom prst="round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5" rIns="91431" bIns="45715" rtlCol="0" anchor="ctr"/>
          <a:lstStyle/>
          <a:p>
            <a:pPr algn="ctr"/>
            <a:r>
              <a:rPr lang="es-419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FÍSICA GENERAL</a:t>
            </a:r>
            <a:endParaRPr lang="es-PE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3 Rectángulo">
            <a:extLst>
              <a:ext uri="{FF2B5EF4-FFF2-40B4-BE49-F238E27FC236}">
                <a16:creationId xmlns:a16="http://schemas.microsoft.com/office/drawing/2014/main" id="{FDA15248-0847-B44E-93F4-F7CE5576B236}"/>
              </a:ext>
            </a:extLst>
          </p:cNvPr>
          <p:cNvSpPr/>
          <p:nvPr/>
        </p:nvSpPr>
        <p:spPr>
          <a:xfrm>
            <a:off x="7969043" y="2003649"/>
            <a:ext cx="18694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E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ASIGNATURA</a:t>
            </a:r>
          </a:p>
        </p:txBody>
      </p:sp>
      <p:sp>
        <p:nvSpPr>
          <p:cNvPr id="10" name="Text Box 5">
            <a:extLst>
              <a:ext uri="{FF2B5EF4-FFF2-40B4-BE49-F238E27FC236}">
                <a16:creationId xmlns:a16="http://schemas.microsoft.com/office/drawing/2014/main" id="{686BCFAD-F67B-4948-B68F-4B0F1EF784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2407" y="5843883"/>
            <a:ext cx="2520280" cy="8393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0000" tIns="46800" rIns="90000" bIns="46800">
            <a:spAutoFit/>
          </a:bodyPr>
          <a:lstStyle/>
          <a:p>
            <a:pPr algn="ctr">
              <a:lnSpc>
                <a:spcPct val="70000"/>
              </a:lnSpc>
              <a:spcBef>
                <a:spcPts val="1250"/>
              </a:spcBef>
              <a:buClr>
                <a:srgbClr val="000000"/>
              </a:buClr>
              <a:buSzPct val="100000"/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2600" b="0" dirty="0">
                <a:solidFill>
                  <a:srgbClr val="FF0000"/>
                </a:solidFill>
                <a:latin typeface="+mj-lt"/>
              </a:rPr>
              <a:t>A</a:t>
            </a:r>
            <a:r>
              <a:rPr lang="es-419" sz="2600" b="0" dirty="0" err="1">
                <a:solidFill>
                  <a:srgbClr val="FF0000"/>
                </a:solidFill>
                <a:latin typeface="+mj-lt"/>
              </a:rPr>
              <a:t>gosto</a:t>
            </a:r>
            <a:r>
              <a:rPr lang="en-GB" sz="2600" b="0" dirty="0">
                <a:solidFill>
                  <a:srgbClr val="FF0000"/>
                </a:solidFill>
                <a:latin typeface="+mj-lt"/>
              </a:rPr>
              <a:t> 2024</a:t>
            </a:r>
          </a:p>
          <a:p>
            <a:pPr algn="ctr">
              <a:lnSpc>
                <a:spcPct val="70000"/>
              </a:lnSpc>
              <a:spcBef>
                <a:spcPts val="1250"/>
              </a:spcBef>
              <a:buClr>
                <a:srgbClr val="000000"/>
              </a:buClr>
              <a:buSzPct val="100000"/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2600" dirty="0" err="1">
                <a:solidFill>
                  <a:srgbClr val="FF0000"/>
                </a:solidFill>
                <a:latin typeface="+mj-lt"/>
              </a:rPr>
              <a:t>Sesión</a:t>
            </a:r>
            <a:r>
              <a:rPr lang="en-GB" sz="2600" dirty="0">
                <a:solidFill>
                  <a:srgbClr val="FF0000"/>
                </a:solidFill>
                <a:latin typeface="+mj-lt"/>
              </a:rPr>
              <a:t> </a:t>
            </a:r>
            <a:r>
              <a:rPr lang="es-419" sz="2600" dirty="0">
                <a:solidFill>
                  <a:srgbClr val="FF0000"/>
                </a:solidFill>
                <a:latin typeface="+mj-lt"/>
              </a:rPr>
              <a:t>01</a:t>
            </a:r>
            <a:endParaRPr lang="en-GB" sz="2600" b="0" dirty="0">
              <a:solidFill>
                <a:srgbClr val="FF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48217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Definición de Física">
            <a:extLst>
              <a:ext uri="{FF2B5EF4-FFF2-40B4-BE49-F238E27FC236}">
                <a16:creationId xmlns:a16="http://schemas.microsoft.com/office/drawing/2014/main" id="{E0B785BE-91F0-00AC-A821-3899F34C0D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4986" y="1523742"/>
            <a:ext cx="9324541" cy="5196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A126E63F-1E90-E697-6884-B8956BE0CB1E}"/>
              </a:ext>
            </a:extLst>
          </p:cNvPr>
          <p:cNvSpPr txBox="1"/>
          <p:nvPr/>
        </p:nvSpPr>
        <p:spPr>
          <a:xfrm>
            <a:off x="3451874" y="394573"/>
            <a:ext cx="5070764" cy="6289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  <a:buClr>
                <a:srgbClr val="FF0000"/>
              </a:buClr>
            </a:pPr>
            <a:r>
              <a:rPr lang="es-ES" sz="32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  <a:sym typeface="Symbol" pitchFamily="18" charset="2"/>
              </a:rPr>
              <a:t>Clasificación de la Física</a:t>
            </a:r>
            <a:r>
              <a:rPr lang="es-PE" sz="32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  <a:sym typeface="Symbol" pitchFamily="18" charset="2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00864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10BAC120-0C6A-B8F8-25B1-D9258F3AFC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s-419" sz="6600" b="1" dirty="0">
                <a:solidFill>
                  <a:srgbClr val="0070C0"/>
                </a:solidFill>
              </a:rPr>
              <a:t>SEGUNDA PARTE</a:t>
            </a:r>
          </a:p>
          <a:p>
            <a:pPr marL="0" indent="0">
              <a:buNone/>
            </a:pPr>
            <a:endParaRPr lang="es-419" sz="6600" b="1" dirty="0"/>
          </a:p>
          <a:p>
            <a:pPr marL="0" indent="0">
              <a:buNone/>
            </a:pPr>
            <a:r>
              <a:rPr lang="es-419" sz="4400" b="1" dirty="0">
                <a:solidFill>
                  <a:srgbClr val="C00000"/>
                </a:solidFill>
              </a:rPr>
              <a:t>Vectores: Definición y vector unitario.</a:t>
            </a:r>
            <a:endParaRPr lang="es-PE" sz="44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00001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B197A8C9-163E-4C12-CDC5-2225E48B9D31}"/>
              </a:ext>
            </a:extLst>
          </p:cNvPr>
          <p:cNvSpPr txBox="1">
            <a:spLocks/>
          </p:cNvSpPr>
          <p:nvPr/>
        </p:nvSpPr>
        <p:spPr>
          <a:xfrm>
            <a:off x="1776248" y="332656"/>
            <a:ext cx="8639503" cy="802493"/>
          </a:xfrm>
          <a:prstGeom prst="rect">
            <a:avLst/>
          </a:prstGeom>
          <a:solidFill>
            <a:srgbClr val="C00000"/>
          </a:solidFill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PE" dirty="0">
                <a:latin typeface="Arial" pitchFamily="34" charset="0"/>
                <a:cs typeface="Arial" pitchFamily="34" charset="0"/>
              </a:rPr>
              <a:t>  </a:t>
            </a:r>
            <a:r>
              <a:rPr lang="es-PE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Situación motivadora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4 CuadroTexto">
                <a:extLst>
                  <a:ext uri="{FF2B5EF4-FFF2-40B4-BE49-F238E27FC236}">
                    <a16:creationId xmlns:a16="http://schemas.microsoft.com/office/drawing/2014/main" id="{BD490508-0CFB-77C7-7F42-003249AE1832}"/>
                  </a:ext>
                </a:extLst>
              </p:cNvPr>
              <p:cNvSpPr txBox="1"/>
              <p:nvPr/>
            </p:nvSpPr>
            <p:spPr>
              <a:xfrm>
                <a:off x="252604" y="1490008"/>
                <a:ext cx="11611736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s-ES" sz="2400" dirty="0">
                    <a:cs typeface="Times New Roman" panose="02020603050405020304" pitchFamily="18" charset="0"/>
                  </a:rPr>
                  <a:t>Felipe está de guardia en su torre cuando de repente escucha unos disparos iniciados por un francotirador. En ese momento llega Pedro y le dice: “El francotirador está a </a:t>
                </a:r>
                <a14:m>
                  <m:oMath xmlns:m="http://schemas.openxmlformats.org/officeDocument/2006/math">
                    <m:r>
                      <a:rPr lang="es-ES" sz="2400" b="0" i="1" smtClean="0">
                        <a:solidFill>
                          <a:srgbClr val="035AE7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5 </m:t>
                    </m:r>
                    <m:r>
                      <a:rPr lang="es-ES" sz="2400" b="0" i="1" smtClean="0">
                        <a:solidFill>
                          <a:srgbClr val="035AE7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𝑘𝑚</m:t>
                    </m:r>
                  </m:oMath>
                </a14:m>
                <a:r>
                  <a:rPr lang="es-ES" sz="2400" dirty="0">
                    <a:cs typeface="Times New Roman" panose="02020603050405020304" pitchFamily="18" charset="0"/>
                  </a:rPr>
                  <a:t>. ubicado en el rumbo </a:t>
                </a:r>
                <a:r>
                  <a:rPr lang="es-ES" sz="2400" dirty="0">
                    <a:solidFill>
                      <a:srgbClr val="035AE7"/>
                    </a:solidFill>
                    <a:cs typeface="Times New Roman" panose="02020603050405020304" pitchFamily="18" charset="0"/>
                  </a:rPr>
                  <a:t>N37°E</a:t>
                </a:r>
                <a:r>
                  <a:rPr lang="es-ES" sz="2400" dirty="0">
                    <a:cs typeface="Times New Roman" panose="02020603050405020304" pitchFamily="18" charset="0"/>
                  </a:rPr>
                  <a:t>”.</a:t>
                </a:r>
              </a:p>
            </p:txBody>
          </p:sp>
        </mc:Choice>
        <mc:Fallback xmlns="">
          <p:sp>
            <p:nvSpPr>
              <p:cNvPr id="6" name="4 CuadroTexto">
                <a:extLst>
                  <a:ext uri="{FF2B5EF4-FFF2-40B4-BE49-F238E27FC236}">
                    <a16:creationId xmlns:a16="http://schemas.microsoft.com/office/drawing/2014/main" id="{BD490508-0CFB-77C7-7F42-003249AE18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604" y="1490008"/>
                <a:ext cx="11611736" cy="1200329"/>
              </a:xfrm>
              <a:prstGeom prst="rect">
                <a:avLst/>
              </a:prstGeom>
              <a:blipFill>
                <a:blip r:embed="rId2"/>
                <a:stretch>
                  <a:fillRect l="-787" t="-4061" r="-840" b="-10660"/>
                </a:stretch>
              </a:blipFill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4 CuadroTexto">
            <a:extLst>
              <a:ext uri="{FF2B5EF4-FFF2-40B4-BE49-F238E27FC236}">
                <a16:creationId xmlns:a16="http://schemas.microsoft.com/office/drawing/2014/main" id="{8F40298B-65BA-069F-1101-FCB3ED0BAD67}"/>
              </a:ext>
            </a:extLst>
          </p:cNvPr>
          <p:cNvSpPr txBox="1"/>
          <p:nvPr/>
        </p:nvSpPr>
        <p:spPr>
          <a:xfrm>
            <a:off x="290131" y="2587221"/>
            <a:ext cx="116117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cs typeface="Times New Roman" panose="02020603050405020304" pitchFamily="18" charset="0"/>
              </a:rPr>
              <a:t>¿Cómo representamos  en un plano la posición de Felipe y del francotirador? ¿Cómo representamos el sentido de disparo de respuesta de Felipe?</a:t>
            </a:r>
          </a:p>
        </p:txBody>
      </p:sp>
      <p:cxnSp>
        <p:nvCxnSpPr>
          <p:cNvPr id="3" name="Conector recto de flecha 2">
            <a:extLst>
              <a:ext uri="{FF2B5EF4-FFF2-40B4-BE49-F238E27FC236}">
                <a16:creationId xmlns:a16="http://schemas.microsoft.com/office/drawing/2014/main" id="{BFD38B33-C500-D545-A230-EADEB5F8523F}"/>
              </a:ext>
            </a:extLst>
          </p:cNvPr>
          <p:cNvCxnSpPr>
            <a:cxnSpLocks/>
          </p:cNvCxnSpPr>
          <p:nvPr/>
        </p:nvCxnSpPr>
        <p:spPr>
          <a:xfrm flipV="1">
            <a:off x="5131676" y="3688112"/>
            <a:ext cx="0" cy="276606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id="{31CEF74C-B207-3D4D-A45D-FBCFF5CF2FC0}"/>
              </a:ext>
            </a:extLst>
          </p:cNvPr>
          <p:cNvCxnSpPr>
            <a:cxnSpLocks/>
          </p:cNvCxnSpPr>
          <p:nvPr/>
        </p:nvCxnSpPr>
        <p:spPr>
          <a:xfrm>
            <a:off x="5010544" y="6209215"/>
            <a:ext cx="2818612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993ACA31-4252-634A-A09B-91F27C40252A}"/>
              </a:ext>
            </a:extLst>
          </p:cNvPr>
          <p:cNvCxnSpPr>
            <a:cxnSpLocks/>
          </p:cNvCxnSpPr>
          <p:nvPr/>
        </p:nvCxnSpPr>
        <p:spPr>
          <a:xfrm flipV="1">
            <a:off x="5623166" y="3973862"/>
            <a:ext cx="0" cy="2241591"/>
          </a:xfrm>
          <a:prstGeom prst="line">
            <a:avLst/>
          </a:prstGeom>
          <a:ln>
            <a:solidFill>
              <a:schemeClr val="tx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7C3B4AD7-FD11-764A-987C-B764098E4FB2}"/>
              </a:ext>
            </a:extLst>
          </p:cNvPr>
          <p:cNvCxnSpPr>
            <a:cxnSpLocks/>
          </p:cNvCxnSpPr>
          <p:nvPr/>
        </p:nvCxnSpPr>
        <p:spPr>
          <a:xfrm flipV="1">
            <a:off x="6141326" y="3973862"/>
            <a:ext cx="0" cy="2241591"/>
          </a:xfrm>
          <a:prstGeom prst="line">
            <a:avLst/>
          </a:prstGeom>
          <a:ln>
            <a:solidFill>
              <a:schemeClr val="tx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12D68E42-EC15-404C-A65F-5E04CDABF5BA}"/>
              </a:ext>
            </a:extLst>
          </p:cNvPr>
          <p:cNvCxnSpPr>
            <a:cxnSpLocks/>
          </p:cNvCxnSpPr>
          <p:nvPr/>
        </p:nvCxnSpPr>
        <p:spPr>
          <a:xfrm flipV="1">
            <a:off x="6625196" y="3973862"/>
            <a:ext cx="0" cy="2241591"/>
          </a:xfrm>
          <a:prstGeom prst="line">
            <a:avLst/>
          </a:prstGeom>
          <a:ln>
            <a:solidFill>
              <a:schemeClr val="tx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18ED7041-85BC-0044-B169-E4CFFB375424}"/>
              </a:ext>
            </a:extLst>
          </p:cNvPr>
          <p:cNvCxnSpPr>
            <a:cxnSpLocks/>
          </p:cNvCxnSpPr>
          <p:nvPr/>
        </p:nvCxnSpPr>
        <p:spPr>
          <a:xfrm flipV="1">
            <a:off x="7131926" y="3973862"/>
            <a:ext cx="0" cy="2241591"/>
          </a:xfrm>
          <a:prstGeom prst="line">
            <a:avLst/>
          </a:prstGeom>
          <a:ln>
            <a:solidFill>
              <a:schemeClr val="tx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cto 24">
            <a:extLst>
              <a:ext uri="{FF2B5EF4-FFF2-40B4-BE49-F238E27FC236}">
                <a16:creationId xmlns:a16="http://schemas.microsoft.com/office/drawing/2014/main" id="{4856E2EC-499A-9B4A-867F-698EFE4E84D6}"/>
              </a:ext>
            </a:extLst>
          </p:cNvPr>
          <p:cNvCxnSpPr>
            <a:cxnSpLocks/>
          </p:cNvCxnSpPr>
          <p:nvPr/>
        </p:nvCxnSpPr>
        <p:spPr>
          <a:xfrm>
            <a:off x="5131676" y="5746823"/>
            <a:ext cx="2308860" cy="0"/>
          </a:xfrm>
          <a:prstGeom prst="line">
            <a:avLst/>
          </a:prstGeom>
          <a:ln>
            <a:solidFill>
              <a:schemeClr val="tx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recto 28">
            <a:extLst>
              <a:ext uri="{FF2B5EF4-FFF2-40B4-BE49-F238E27FC236}">
                <a16:creationId xmlns:a16="http://schemas.microsoft.com/office/drawing/2014/main" id="{4E9D47F5-37EB-A24C-BA07-1221B55621D8}"/>
              </a:ext>
            </a:extLst>
          </p:cNvPr>
          <p:cNvCxnSpPr>
            <a:cxnSpLocks/>
          </p:cNvCxnSpPr>
          <p:nvPr/>
        </p:nvCxnSpPr>
        <p:spPr>
          <a:xfrm>
            <a:off x="5131676" y="5224853"/>
            <a:ext cx="2308860" cy="0"/>
          </a:xfrm>
          <a:prstGeom prst="line">
            <a:avLst/>
          </a:prstGeom>
          <a:ln>
            <a:solidFill>
              <a:schemeClr val="tx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cto 29">
            <a:extLst>
              <a:ext uri="{FF2B5EF4-FFF2-40B4-BE49-F238E27FC236}">
                <a16:creationId xmlns:a16="http://schemas.microsoft.com/office/drawing/2014/main" id="{B77E72A7-5B11-5F41-92D0-E1592DBF9A91}"/>
              </a:ext>
            </a:extLst>
          </p:cNvPr>
          <p:cNvCxnSpPr>
            <a:cxnSpLocks/>
          </p:cNvCxnSpPr>
          <p:nvPr/>
        </p:nvCxnSpPr>
        <p:spPr>
          <a:xfrm>
            <a:off x="5131676" y="4698479"/>
            <a:ext cx="2308860" cy="0"/>
          </a:xfrm>
          <a:prstGeom prst="line">
            <a:avLst/>
          </a:prstGeom>
          <a:ln>
            <a:solidFill>
              <a:schemeClr val="tx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 recto 30">
            <a:extLst>
              <a:ext uri="{FF2B5EF4-FFF2-40B4-BE49-F238E27FC236}">
                <a16:creationId xmlns:a16="http://schemas.microsoft.com/office/drawing/2014/main" id="{8E1B3AFB-6BA5-494F-9D07-0BE08DA25E59}"/>
              </a:ext>
            </a:extLst>
          </p:cNvPr>
          <p:cNvCxnSpPr>
            <a:cxnSpLocks/>
          </p:cNvCxnSpPr>
          <p:nvPr/>
        </p:nvCxnSpPr>
        <p:spPr>
          <a:xfrm>
            <a:off x="-6124543" y="4234126"/>
            <a:ext cx="20924" cy="0"/>
          </a:xfrm>
          <a:prstGeom prst="line">
            <a:avLst/>
          </a:prstGeom>
          <a:ln>
            <a:solidFill>
              <a:schemeClr val="tx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 recto 31">
            <a:extLst>
              <a:ext uri="{FF2B5EF4-FFF2-40B4-BE49-F238E27FC236}">
                <a16:creationId xmlns:a16="http://schemas.microsoft.com/office/drawing/2014/main" id="{D40F7241-BEF4-7748-B2D8-8F7ACC98423C}"/>
              </a:ext>
            </a:extLst>
          </p:cNvPr>
          <p:cNvCxnSpPr>
            <a:cxnSpLocks/>
          </p:cNvCxnSpPr>
          <p:nvPr/>
        </p:nvCxnSpPr>
        <p:spPr>
          <a:xfrm>
            <a:off x="-6124543" y="3677866"/>
            <a:ext cx="20924" cy="0"/>
          </a:xfrm>
          <a:prstGeom prst="line">
            <a:avLst/>
          </a:prstGeom>
          <a:ln>
            <a:solidFill>
              <a:schemeClr val="tx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cto de flecha 33">
            <a:extLst>
              <a:ext uri="{FF2B5EF4-FFF2-40B4-BE49-F238E27FC236}">
                <a16:creationId xmlns:a16="http://schemas.microsoft.com/office/drawing/2014/main" id="{918D3020-BE9B-7F4E-9244-949B071CAA9D}"/>
              </a:ext>
            </a:extLst>
          </p:cNvPr>
          <p:cNvCxnSpPr/>
          <p:nvPr/>
        </p:nvCxnSpPr>
        <p:spPr>
          <a:xfrm flipV="1">
            <a:off x="5131676" y="4176509"/>
            <a:ext cx="1493520" cy="2038944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Imagen 44" descr="Imagen que contiene persona, exterior, hombre, frente&#10;&#10;Descripción generada automáticamente">
            <a:extLst>
              <a:ext uri="{FF2B5EF4-FFF2-40B4-BE49-F238E27FC236}">
                <a16:creationId xmlns:a16="http://schemas.microsoft.com/office/drawing/2014/main" id="{ABDEC591-88C4-6C41-85EB-BAA03F1714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5196" y="3848350"/>
            <a:ext cx="1088232" cy="603576"/>
          </a:xfrm>
          <a:prstGeom prst="rect">
            <a:avLst/>
          </a:prstGeom>
        </p:spPr>
      </p:pic>
      <p:cxnSp>
        <p:nvCxnSpPr>
          <p:cNvPr id="48" name="Conector recto 47">
            <a:extLst>
              <a:ext uri="{FF2B5EF4-FFF2-40B4-BE49-F238E27FC236}">
                <a16:creationId xmlns:a16="http://schemas.microsoft.com/office/drawing/2014/main" id="{C095C8E2-37AA-234F-9AC7-69DE7669277E}"/>
              </a:ext>
            </a:extLst>
          </p:cNvPr>
          <p:cNvCxnSpPr>
            <a:cxnSpLocks/>
          </p:cNvCxnSpPr>
          <p:nvPr/>
        </p:nvCxnSpPr>
        <p:spPr>
          <a:xfrm>
            <a:off x="5131676" y="4176509"/>
            <a:ext cx="2308860" cy="0"/>
          </a:xfrm>
          <a:prstGeom prst="line">
            <a:avLst/>
          </a:prstGeom>
          <a:ln>
            <a:solidFill>
              <a:schemeClr val="tx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Imagen 49" descr="Casa en medio de campo&#10;&#10;Descripción generada automáticamente con confianza media">
            <a:extLst>
              <a:ext uri="{FF2B5EF4-FFF2-40B4-BE49-F238E27FC236}">
                <a16:creationId xmlns:a16="http://schemas.microsoft.com/office/drawing/2014/main" id="{DFA17C18-F960-9847-9281-C997A7C629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7506" y="5731658"/>
            <a:ext cx="994169" cy="745627"/>
          </a:xfrm>
          <a:prstGeom prst="rect">
            <a:avLst/>
          </a:prstGeom>
        </p:spPr>
      </p:pic>
      <p:sp>
        <p:nvSpPr>
          <p:cNvPr id="56" name="Arco 55">
            <a:extLst>
              <a:ext uri="{FF2B5EF4-FFF2-40B4-BE49-F238E27FC236}">
                <a16:creationId xmlns:a16="http://schemas.microsoft.com/office/drawing/2014/main" id="{91FE98B6-9E86-3841-80CD-EBC8E6CAF192}"/>
              </a:ext>
            </a:extLst>
          </p:cNvPr>
          <p:cNvSpPr/>
          <p:nvPr/>
        </p:nvSpPr>
        <p:spPr>
          <a:xfrm>
            <a:off x="5155034" y="5905564"/>
            <a:ext cx="400050" cy="619780"/>
          </a:xfrm>
          <a:prstGeom prst="arc">
            <a:avLst/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57" name="CuadroTexto 56">
            <a:extLst>
              <a:ext uri="{FF2B5EF4-FFF2-40B4-BE49-F238E27FC236}">
                <a16:creationId xmlns:a16="http://schemas.microsoft.com/office/drawing/2014/main" id="{102406D7-7115-3340-97D5-29B7FD8A97DA}"/>
              </a:ext>
            </a:extLst>
          </p:cNvPr>
          <p:cNvSpPr txBox="1"/>
          <p:nvPr/>
        </p:nvSpPr>
        <p:spPr>
          <a:xfrm>
            <a:off x="5475456" y="5667036"/>
            <a:ext cx="643125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500" dirty="0">
                <a:solidFill>
                  <a:srgbClr val="035AE7"/>
                </a:solidFill>
                <a:cs typeface="Times New Roman" panose="02020603050405020304" pitchFamily="18" charset="0"/>
              </a:rPr>
              <a:t>53º</a:t>
            </a:r>
            <a:endParaRPr lang="es-PE" sz="2500" dirty="0">
              <a:solidFill>
                <a:srgbClr val="035AE7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CuadroTexto 57">
                <a:extLst>
                  <a:ext uri="{FF2B5EF4-FFF2-40B4-BE49-F238E27FC236}">
                    <a16:creationId xmlns:a16="http://schemas.microsoft.com/office/drawing/2014/main" id="{22AB3376-134B-0C49-9C16-3D925E695C3A}"/>
                  </a:ext>
                </a:extLst>
              </p:cNvPr>
              <p:cNvSpPr txBox="1"/>
              <p:nvPr/>
            </p:nvSpPr>
            <p:spPr>
              <a:xfrm rot="18297263">
                <a:off x="5362411" y="4659684"/>
                <a:ext cx="956352" cy="477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500" b="0" i="1" smtClean="0">
                          <a:solidFill>
                            <a:srgbClr val="035AE7"/>
                          </a:solidFill>
                          <a:latin typeface="Cambria Math" panose="02040503050406030204" pitchFamily="18" charset="0"/>
                        </a:rPr>
                        <m:t>5 </m:t>
                      </m:r>
                      <m:r>
                        <a:rPr lang="es-ES" sz="2500" b="0" i="1" smtClean="0">
                          <a:solidFill>
                            <a:srgbClr val="035AE7"/>
                          </a:solidFill>
                          <a:latin typeface="Cambria Math" panose="02040503050406030204" pitchFamily="18" charset="0"/>
                        </a:rPr>
                        <m:t>𝑘𝑚</m:t>
                      </m:r>
                    </m:oMath>
                  </m:oMathPara>
                </a14:m>
                <a:endParaRPr lang="es-PE" sz="2500" dirty="0">
                  <a:solidFill>
                    <a:srgbClr val="035AE7"/>
                  </a:solidFill>
                </a:endParaRPr>
              </a:p>
            </p:txBody>
          </p:sp>
        </mc:Choice>
        <mc:Fallback xmlns="">
          <p:sp>
            <p:nvSpPr>
              <p:cNvPr id="58" name="CuadroTexto 57">
                <a:extLst>
                  <a:ext uri="{FF2B5EF4-FFF2-40B4-BE49-F238E27FC236}">
                    <a16:creationId xmlns:a16="http://schemas.microsoft.com/office/drawing/2014/main" id="{22AB3376-134B-0C49-9C16-3D925E695C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297263">
                <a:off x="5362411" y="4659684"/>
                <a:ext cx="956352" cy="4770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uadroTexto 4">
            <a:extLst>
              <a:ext uri="{FF2B5EF4-FFF2-40B4-BE49-F238E27FC236}">
                <a16:creationId xmlns:a16="http://schemas.microsoft.com/office/drawing/2014/main" id="{D2CBD5B9-5211-9F63-11CE-E801B6271A50}"/>
              </a:ext>
            </a:extLst>
          </p:cNvPr>
          <p:cNvSpPr txBox="1"/>
          <p:nvPr/>
        </p:nvSpPr>
        <p:spPr>
          <a:xfrm>
            <a:off x="4830256" y="3594577"/>
            <a:ext cx="3605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 dirty="0">
                <a:solidFill>
                  <a:srgbClr val="035AE7"/>
                </a:solidFill>
                <a:cs typeface="Times New Roman" panose="02020603050405020304" pitchFamily="18" charset="0"/>
              </a:rPr>
              <a:t>N</a:t>
            </a:r>
            <a:endParaRPr lang="es-PE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5F5B7A81-3495-6423-07FF-A622208DB23C}"/>
              </a:ext>
            </a:extLst>
          </p:cNvPr>
          <p:cNvSpPr txBox="1"/>
          <p:nvPr/>
        </p:nvSpPr>
        <p:spPr>
          <a:xfrm>
            <a:off x="7823348" y="6024549"/>
            <a:ext cx="3605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solidFill>
                  <a:srgbClr val="035AE7"/>
                </a:solidFill>
                <a:cs typeface="Times New Roman" panose="02020603050405020304" pitchFamily="18" charset="0"/>
              </a:rPr>
              <a:t>E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3299052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56" grpId="0" animBg="1"/>
      <p:bldP spid="57" grpId="0"/>
      <p:bldP spid="5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46A277B-25A4-7A15-CAF6-EBCA61F7EA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s-419" sz="7200" b="1" dirty="0">
                <a:solidFill>
                  <a:srgbClr val="0070C0"/>
                </a:solidFill>
              </a:rPr>
              <a:t>La situación anterior se puede representar con </a:t>
            </a:r>
            <a:r>
              <a:rPr lang="es-419" sz="7200" b="1" dirty="0">
                <a:solidFill>
                  <a:srgbClr val="FF0000"/>
                </a:solidFill>
              </a:rPr>
              <a:t>vectores</a:t>
            </a:r>
            <a:endParaRPr lang="es-PE" sz="7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80414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 descr="El mundo de los vectores - Betos-Lernplattform!">
            <a:extLst>
              <a:ext uri="{FF2B5EF4-FFF2-40B4-BE49-F238E27FC236}">
                <a16:creationId xmlns:a16="http://schemas.microsoft.com/office/drawing/2014/main" id="{461864B9-CEC9-402E-3B61-A5B345C410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1898" y="1902691"/>
            <a:ext cx="8908203" cy="4549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01218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 descr="Vector: qué es, características, tipos y ejemplos - Enciclopedia  Significados">
            <a:extLst>
              <a:ext uri="{FF2B5EF4-FFF2-40B4-BE49-F238E27FC236}">
                <a16:creationId xmlns:a16="http://schemas.microsoft.com/office/drawing/2014/main" id="{823421F6-0632-F243-D8E9-92EFCF61D3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7550" y="2158567"/>
            <a:ext cx="8366414" cy="4183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8C493146-DDC7-958D-94AA-C6D01BB13D48}"/>
              </a:ext>
            </a:extLst>
          </p:cNvPr>
          <p:cNvSpPr txBox="1"/>
          <p:nvPr/>
        </p:nvSpPr>
        <p:spPr>
          <a:xfrm>
            <a:off x="3713384" y="444663"/>
            <a:ext cx="4914745" cy="83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  <a:buClr>
                <a:srgbClr val="FF0000"/>
              </a:buClr>
            </a:pPr>
            <a:r>
              <a:rPr lang="es-ES" sz="4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  <a:sym typeface="Symbol" pitchFamily="18" charset="2"/>
              </a:rPr>
              <a:t>Esto es un vector</a:t>
            </a:r>
            <a:r>
              <a:rPr lang="es-PE" sz="4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  <a:sym typeface="Symbol" pitchFamily="18" charset="2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60136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1F4101C9-8D1B-0888-4838-461A63EB37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5559" y="1673759"/>
            <a:ext cx="8718551" cy="4982029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F5A93E01-6EFD-EE41-7CD4-5163F6A2D24C}"/>
              </a:ext>
            </a:extLst>
          </p:cNvPr>
          <p:cNvSpPr txBox="1"/>
          <p:nvPr/>
        </p:nvSpPr>
        <p:spPr>
          <a:xfrm>
            <a:off x="2281383" y="202212"/>
            <a:ext cx="8543636" cy="8390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  <a:buClr>
                <a:srgbClr val="FF0000"/>
              </a:buClr>
            </a:pPr>
            <a:r>
              <a:rPr lang="es-ES" sz="4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  <a:sym typeface="Symbol" pitchFamily="18" charset="2"/>
              </a:rPr>
              <a:t>Pasemos a definir </a:t>
            </a:r>
            <a:r>
              <a:rPr lang="es-ES" sz="4400" b="1" dirty="0">
                <a:solidFill>
                  <a:srgbClr val="002060"/>
                </a:solidFill>
                <a:latin typeface="Algerian" panose="04020705040A02060702" pitchFamily="82" charset="0"/>
                <a:cs typeface="Arial" panose="020B0604020202020204" pitchFamily="34" charset="0"/>
                <a:sym typeface="Symbol" pitchFamily="18" charset="2"/>
              </a:rPr>
              <a:t>VECTORES</a:t>
            </a:r>
            <a:r>
              <a:rPr lang="es-PE" sz="4400" b="1" dirty="0">
                <a:solidFill>
                  <a:srgbClr val="002060"/>
                </a:solidFill>
                <a:latin typeface="Algerian" panose="04020705040A02060702" pitchFamily="82" charset="0"/>
                <a:cs typeface="Arial" panose="020B0604020202020204" pitchFamily="34" charset="0"/>
                <a:sym typeface="Symbol" pitchFamily="18" charset="2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68972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>
            <a:extLst>
              <a:ext uri="{FF2B5EF4-FFF2-40B4-BE49-F238E27FC236}">
                <a16:creationId xmlns:a16="http://schemas.microsoft.com/office/drawing/2014/main" id="{9C2FC763-7F67-031C-41C1-92A2CEB860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06289" y="579592"/>
            <a:ext cx="2811781" cy="523220"/>
          </a:xfrm>
          <a:prstGeom prst="rect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533400" indent="-5334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s-ES" altLang="es-PE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VECTORES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D8BB20F6-191F-164F-9899-393709E38424}"/>
              </a:ext>
            </a:extLst>
          </p:cNvPr>
          <p:cNvSpPr txBox="1"/>
          <p:nvPr/>
        </p:nvSpPr>
        <p:spPr>
          <a:xfrm>
            <a:off x="342900" y="1514714"/>
            <a:ext cx="11510010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PE" sz="2500" b="1" dirty="0">
                <a:latin typeface="Arial" panose="020B0604020202020204" pitchFamily="34" charset="0"/>
                <a:cs typeface="Arial" panose="020B0604020202020204" pitchFamily="34" charset="0"/>
              </a:rPr>
              <a:t>Los vectores </a:t>
            </a:r>
            <a:r>
              <a:rPr lang="es-PE" sz="2500" dirty="0">
                <a:latin typeface="Arial" panose="020B0604020202020204" pitchFamily="34" charset="0"/>
                <a:cs typeface="Arial" panose="020B0604020202020204" pitchFamily="34" charset="0"/>
              </a:rPr>
              <a:t>son objetos matemáticos que tienen módulo, dirección y sentido. Se puede representar gráficamente a cualquier vector mediante una flecha.</a:t>
            </a:r>
          </a:p>
        </p:txBody>
      </p:sp>
      <p:cxnSp>
        <p:nvCxnSpPr>
          <p:cNvPr id="19" name="Conector recto de flecha 18">
            <a:extLst>
              <a:ext uri="{FF2B5EF4-FFF2-40B4-BE49-F238E27FC236}">
                <a16:creationId xmlns:a16="http://schemas.microsoft.com/office/drawing/2014/main" id="{B52D17CA-2C54-FC43-9B63-DE0BDB5E2EAA}"/>
              </a:ext>
            </a:extLst>
          </p:cNvPr>
          <p:cNvCxnSpPr>
            <a:cxnSpLocks/>
          </p:cNvCxnSpPr>
          <p:nvPr/>
        </p:nvCxnSpPr>
        <p:spPr>
          <a:xfrm flipV="1">
            <a:off x="1510764" y="3594100"/>
            <a:ext cx="2007136" cy="116609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uadroTexto 19">
                <a:extLst>
                  <a:ext uri="{FF2B5EF4-FFF2-40B4-BE49-F238E27FC236}">
                    <a16:creationId xmlns:a16="http://schemas.microsoft.com/office/drawing/2014/main" id="{1AD0CEBD-0982-764F-8590-BE6C190E1E2D}"/>
                  </a:ext>
                </a:extLst>
              </p:cNvPr>
              <p:cNvSpPr txBox="1"/>
              <p:nvPr/>
            </p:nvSpPr>
            <p:spPr>
              <a:xfrm>
                <a:off x="3517900" y="3212312"/>
                <a:ext cx="440890" cy="477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s-PE" sz="25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ES" sz="25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s-PE" sz="25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20" name="CuadroTexto 19">
                <a:extLst>
                  <a:ext uri="{FF2B5EF4-FFF2-40B4-BE49-F238E27FC236}">
                    <a16:creationId xmlns:a16="http://schemas.microsoft.com/office/drawing/2014/main" id="{1AD0CEBD-0982-764F-8590-BE6C190E1E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7900" y="3212312"/>
                <a:ext cx="440890" cy="477054"/>
              </a:xfrm>
              <a:prstGeom prst="rect">
                <a:avLst/>
              </a:prstGeom>
              <a:blipFill>
                <a:blip r:embed="rId2"/>
                <a:stretch>
                  <a:fillRect t="-20513"/>
                </a:stretch>
              </a:blipFill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Conector recto de flecha 35">
            <a:extLst>
              <a:ext uri="{FF2B5EF4-FFF2-40B4-BE49-F238E27FC236}">
                <a16:creationId xmlns:a16="http://schemas.microsoft.com/office/drawing/2014/main" id="{B3FB950C-6973-6848-B8B3-3F52153B31D7}"/>
              </a:ext>
            </a:extLst>
          </p:cNvPr>
          <p:cNvCxnSpPr>
            <a:cxnSpLocks/>
          </p:cNvCxnSpPr>
          <p:nvPr/>
        </p:nvCxnSpPr>
        <p:spPr>
          <a:xfrm flipV="1">
            <a:off x="1510764" y="2701111"/>
            <a:ext cx="0" cy="256938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ector recto de flecha 37">
            <a:extLst>
              <a:ext uri="{FF2B5EF4-FFF2-40B4-BE49-F238E27FC236}">
                <a16:creationId xmlns:a16="http://schemas.microsoft.com/office/drawing/2014/main" id="{48B25383-AF64-4B4B-B432-7A2C91B28BE5}"/>
              </a:ext>
            </a:extLst>
          </p:cNvPr>
          <p:cNvCxnSpPr>
            <a:cxnSpLocks/>
          </p:cNvCxnSpPr>
          <p:nvPr/>
        </p:nvCxnSpPr>
        <p:spPr>
          <a:xfrm flipV="1">
            <a:off x="1003300" y="4774985"/>
            <a:ext cx="3220185" cy="1516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Abrir llave 42">
            <a:extLst>
              <a:ext uri="{FF2B5EF4-FFF2-40B4-BE49-F238E27FC236}">
                <a16:creationId xmlns:a16="http://schemas.microsoft.com/office/drawing/2014/main" id="{E09AADFB-0359-2F4D-B61D-46AA75033D5B}"/>
              </a:ext>
            </a:extLst>
          </p:cNvPr>
          <p:cNvSpPr/>
          <p:nvPr/>
        </p:nvSpPr>
        <p:spPr>
          <a:xfrm rot="3498199">
            <a:off x="2275855" y="2920939"/>
            <a:ext cx="249257" cy="2213336"/>
          </a:xfrm>
          <a:prstGeom prst="leftBrac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CuadroTexto 43">
                <a:extLst>
                  <a:ext uri="{FF2B5EF4-FFF2-40B4-BE49-F238E27FC236}">
                    <a16:creationId xmlns:a16="http://schemas.microsoft.com/office/drawing/2014/main" id="{497DCF4E-4F71-CD4A-A184-08A6C50436FD}"/>
                  </a:ext>
                </a:extLst>
              </p:cNvPr>
              <p:cNvSpPr txBox="1"/>
              <p:nvPr/>
            </p:nvSpPr>
            <p:spPr>
              <a:xfrm>
                <a:off x="1845132" y="3450839"/>
                <a:ext cx="779957" cy="477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es-PE" sz="25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s-PE" sz="250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ES" sz="25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s-PE" sz="25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44" name="CuadroTexto 43">
                <a:extLst>
                  <a:ext uri="{FF2B5EF4-FFF2-40B4-BE49-F238E27FC236}">
                    <a16:creationId xmlns:a16="http://schemas.microsoft.com/office/drawing/2014/main" id="{497DCF4E-4F71-CD4A-A184-08A6C50436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5132" y="3450839"/>
                <a:ext cx="779957" cy="477054"/>
              </a:xfrm>
              <a:prstGeom prst="rect">
                <a:avLst/>
              </a:prstGeom>
              <a:blipFill>
                <a:blip r:embed="rId3"/>
                <a:stretch>
                  <a:fillRect t="-20513"/>
                </a:stretch>
              </a:blipFill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Arco 44">
            <a:extLst>
              <a:ext uri="{FF2B5EF4-FFF2-40B4-BE49-F238E27FC236}">
                <a16:creationId xmlns:a16="http://schemas.microsoft.com/office/drawing/2014/main" id="{82D01DA7-3459-3C4A-BE4F-8B4123D64000}"/>
              </a:ext>
            </a:extLst>
          </p:cNvPr>
          <p:cNvSpPr/>
          <p:nvPr/>
        </p:nvSpPr>
        <p:spPr>
          <a:xfrm>
            <a:off x="1653528" y="4511047"/>
            <a:ext cx="514744" cy="498302"/>
          </a:xfrm>
          <a:prstGeom prst="arc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CuadroTexto 45">
                <a:extLst>
                  <a:ext uri="{FF2B5EF4-FFF2-40B4-BE49-F238E27FC236}">
                    <a16:creationId xmlns:a16="http://schemas.microsoft.com/office/drawing/2014/main" id="{0D2DA18E-CCAB-2F44-B9B0-934EBB78D95D}"/>
                  </a:ext>
                </a:extLst>
              </p:cNvPr>
              <p:cNvSpPr txBox="1"/>
              <p:nvPr/>
            </p:nvSpPr>
            <p:spPr>
              <a:xfrm>
                <a:off x="2116966" y="4313096"/>
                <a:ext cx="447302" cy="477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PE" sz="25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s-PE" sz="2500" dirty="0"/>
              </a:p>
            </p:txBody>
          </p:sp>
        </mc:Choice>
        <mc:Fallback xmlns="">
          <p:sp>
            <p:nvSpPr>
              <p:cNvPr id="46" name="CuadroTexto 45">
                <a:extLst>
                  <a:ext uri="{FF2B5EF4-FFF2-40B4-BE49-F238E27FC236}">
                    <a16:creationId xmlns:a16="http://schemas.microsoft.com/office/drawing/2014/main" id="{0D2DA18E-CCAB-2F44-B9B0-934EBB78D9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6966" y="4313096"/>
                <a:ext cx="447302" cy="4770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CuadroTexto 48">
                <a:extLst>
                  <a:ext uri="{FF2B5EF4-FFF2-40B4-BE49-F238E27FC236}">
                    <a16:creationId xmlns:a16="http://schemas.microsoft.com/office/drawing/2014/main" id="{42105691-4E3F-D34D-888E-2DC1DA842B45}"/>
                  </a:ext>
                </a:extLst>
              </p:cNvPr>
              <p:cNvSpPr txBox="1"/>
              <p:nvPr/>
            </p:nvSpPr>
            <p:spPr>
              <a:xfrm>
                <a:off x="5525035" y="3341906"/>
                <a:ext cx="5643212" cy="477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s-PE" sz="25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s-PE" sz="250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s-ES" sz="25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</m:d>
                  </m:oMath>
                </a14:m>
                <a:r>
                  <a:rPr lang="es-PE" sz="2500" dirty="0">
                    <a:latin typeface="Arial" panose="020B0604020202020204" pitchFamily="34" charset="0"/>
                    <a:cs typeface="Arial" panose="020B0604020202020204" pitchFamily="34" charset="0"/>
                  </a:rPr>
                  <a:t>: módulo (o “tamaño”) del vector</a:t>
                </a:r>
                <a:r>
                  <a:rPr lang="es-PE" sz="2500" dirty="0">
                    <a:solidFill>
                      <a:srgbClr val="0000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s-PE" sz="25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s-ES" sz="25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</m:oMath>
                </a14:m>
                <a:r>
                  <a:rPr lang="es-PE" sz="25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49" name="CuadroTexto 48">
                <a:extLst>
                  <a:ext uri="{FF2B5EF4-FFF2-40B4-BE49-F238E27FC236}">
                    <a16:creationId xmlns:a16="http://schemas.microsoft.com/office/drawing/2014/main" id="{42105691-4E3F-D34D-888E-2DC1DA842B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5035" y="3341906"/>
                <a:ext cx="5643212" cy="477054"/>
              </a:xfrm>
              <a:prstGeom prst="rect">
                <a:avLst/>
              </a:prstGeom>
              <a:blipFill>
                <a:blip r:embed="rId5"/>
                <a:stretch>
                  <a:fillRect t="-8974" r="-648" b="-30769"/>
                </a:stretch>
              </a:blipFill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CuadroTexto 49">
                <a:extLst>
                  <a:ext uri="{FF2B5EF4-FFF2-40B4-BE49-F238E27FC236}">
                    <a16:creationId xmlns:a16="http://schemas.microsoft.com/office/drawing/2014/main" id="{DA7E04D8-E463-1D4F-9D23-D65AB1DF1823}"/>
                  </a:ext>
                </a:extLst>
              </p:cNvPr>
              <p:cNvSpPr txBox="1"/>
              <p:nvPr/>
            </p:nvSpPr>
            <p:spPr>
              <a:xfrm>
                <a:off x="5794367" y="2735258"/>
                <a:ext cx="5418575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s-PE" sz="25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s-PE" sz="2500" dirty="0">
                    <a:latin typeface="Arial" panose="020B0604020202020204" pitchFamily="34" charset="0"/>
                    <a:cs typeface="Arial" panose="020B0604020202020204" pitchFamily="34" charset="0"/>
                  </a:rPr>
                  <a:t>: dirección y sentido del vector</a:t>
                </a:r>
                <a:r>
                  <a:rPr lang="es-PE" sz="2500" dirty="0">
                    <a:solidFill>
                      <a:srgbClr val="0000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s-PE" sz="25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s-ES" sz="25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</m:oMath>
                </a14:m>
                <a:r>
                  <a:rPr lang="es-PE" sz="25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50" name="CuadroTexto 49">
                <a:extLst>
                  <a:ext uri="{FF2B5EF4-FFF2-40B4-BE49-F238E27FC236}">
                    <a16:creationId xmlns:a16="http://schemas.microsoft.com/office/drawing/2014/main" id="{DA7E04D8-E463-1D4F-9D23-D65AB1DF18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4367" y="2735258"/>
                <a:ext cx="5418575" cy="477054"/>
              </a:xfrm>
              <a:prstGeom prst="rect">
                <a:avLst/>
              </a:prstGeom>
              <a:blipFill>
                <a:blip r:embed="rId6"/>
                <a:stretch>
                  <a:fillRect t="-10256" b="-30769"/>
                </a:stretch>
              </a:blipFill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CuadroTexto 50">
                <a:extLst>
                  <a:ext uri="{FF2B5EF4-FFF2-40B4-BE49-F238E27FC236}">
                    <a16:creationId xmlns:a16="http://schemas.microsoft.com/office/drawing/2014/main" id="{B1479C02-EBA4-174A-8E45-08927C712D18}"/>
                  </a:ext>
                </a:extLst>
              </p:cNvPr>
              <p:cNvSpPr txBox="1"/>
              <p:nvPr/>
            </p:nvSpPr>
            <p:spPr>
              <a:xfrm>
                <a:off x="5628112" y="4027607"/>
                <a:ext cx="348319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PE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Para el vector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s-PE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s-E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s-E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s-E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s-E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s-E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endParaRPr lang="es-PE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1" name="CuadroTexto 50">
                <a:extLst>
                  <a:ext uri="{FF2B5EF4-FFF2-40B4-BE49-F238E27FC236}">
                    <a16:creationId xmlns:a16="http://schemas.microsoft.com/office/drawing/2014/main" id="{B1479C02-EBA4-174A-8E45-08927C712D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8112" y="4027607"/>
                <a:ext cx="3483198" cy="461665"/>
              </a:xfrm>
              <a:prstGeom prst="rect">
                <a:avLst/>
              </a:prstGeom>
              <a:blipFill>
                <a:blip r:embed="rId7"/>
                <a:stretch>
                  <a:fillRect l="-2622" t="-17333" b="-32000"/>
                </a:stretch>
              </a:blipFill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CuadroTexto 51">
                <a:extLst>
                  <a:ext uri="{FF2B5EF4-FFF2-40B4-BE49-F238E27FC236}">
                    <a16:creationId xmlns:a16="http://schemas.microsoft.com/office/drawing/2014/main" id="{872D35CA-1A17-CA4C-A7EB-5E7C4DBDAA78}"/>
                  </a:ext>
                </a:extLst>
              </p:cNvPr>
              <p:cNvSpPr txBox="1"/>
              <p:nvPr/>
            </p:nvSpPr>
            <p:spPr>
              <a:xfrm>
                <a:off x="7247380" y="4565333"/>
                <a:ext cx="2512547" cy="5581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es-PE" sz="25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s-PE" sz="250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ES" sz="25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</m:d>
                      <m:r>
                        <a:rPr lang="es-ES" sz="25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s-PE" sz="25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s-PE" sz="25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ES" sz="25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s-ES" sz="25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s-ES" sz="25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s-PE" sz="25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ES" sz="25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s-ES" sz="25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s-PE" sz="25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2" name="CuadroTexto 51">
                <a:extLst>
                  <a:ext uri="{FF2B5EF4-FFF2-40B4-BE49-F238E27FC236}">
                    <a16:creationId xmlns:a16="http://schemas.microsoft.com/office/drawing/2014/main" id="{872D35CA-1A17-CA4C-A7EB-5E7C4DBDAA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7380" y="4565333"/>
                <a:ext cx="2512547" cy="55816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CuadroTexto 48">
                <a:extLst>
                  <a:ext uri="{FF2B5EF4-FFF2-40B4-BE49-F238E27FC236}">
                    <a16:creationId xmlns:a16="http://schemas.microsoft.com/office/drawing/2014/main" id="{42105691-4E3F-D34D-888E-2DC1DA842B45}"/>
                  </a:ext>
                </a:extLst>
              </p:cNvPr>
              <p:cNvSpPr txBox="1"/>
              <p:nvPr/>
            </p:nvSpPr>
            <p:spPr>
              <a:xfrm>
                <a:off x="5525035" y="5343286"/>
                <a:ext cx="5290807" cy="8617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s-PE" sz="25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s-PE" sz="2400" dirty="0" err="1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Obs</a:t>
                </a:r>
                <a:r>
                  <a:rPr lang="es-PE" sz="240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: </a:t>
                </a:r>
                <a:r>
                  <a:rPr lang="es-PE" sz="2500" dirty="0">
                    <a:latin typeface="Arial" panose="020B0604020202020204" pitchFamily="34" charset="0"/>
                    <a:cs typeface="Arial" panose="020B0604020202020204" pitchFamily="34" charset="0"/>
                  </a:rPr>
                  <a:t>El módulo (no nulo)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s-PE" sz="25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s-PE" sz="25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s-ES" sz="25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</m:d>
                  </m:oMath>
                </a14:m>
                <a:r>
                  <a:rPr lang="es-PE" sz="2500" dirty="0">
                    <a:latin typeface="Arial" panose="020B0604020202020204" pitchFamily="34" charset="0"/>
                    <a:cs typeface="Arial" panose="020B0604020202020204" pitchFamily="34" charset="0"/>
                  </a:rPr>
                  <a:t> de un</a:t>
                </a:r>
              </a:p>
              <a:p>
                <a:r>
                  <a:rPr lang="es-PE" sz="2500" dirty="0">
                    <a:latin typeface="Arial" panose="020B0604020202020204" pitchFamily="34" charset="0"/>
                    <a:cs typeface="Arial" panose="020B0604020202020204" pitchFamily="34" charset="0"/>
                  </a:rPr>
                  <a:t>          vector</a:t>
                </a:r>
                <a:r>
                  <a:rPr lang="es-PE" sz="2500" dirty="0">
                    <a:solidFill>
                      <a:srgbClr val="0000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s-PE" sz="25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s-ES" sz="25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</m:oMath>
                </a14:m>
                <a:r>
                  <a:rPr lang="es-PE" sz="2500" dirty="0">
                    <a:solidFill>
                      <a:srgbClr val="0000FF"/>
                    </a:solidFill>
                  </a:rPr>
                  <a:t> </a:t>
                </a:r>
                <a:r>
                  <a:rPr lang="es-PE" sz="2500" dirty="0">
                    <a:solidFill>
                      <a:srgbClr val="0000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s-PE" sz="2500" dirty="0">
                    <a:latin typeface="Arial" panose="020B0604020202020204" pitchFamily="34" charset="0"/>
                    <a:cs typeface="Arial" panose="020B0604020202020204" pitchFamily="34" charset="0"/>
                  </a:rPr>
                  <a:t>siempre es positivo </a:t>
                </a:r>
                <a:r>
                  <a:rPr lang="es-PE" sz="2500" dirty="0">
                    <a:solidFill>
                      <a:srgbClr val="0000FF"/>
                    </a:solidFill>
                  </a:rPr>
                  <a:t> </a:t>
                </a:r>
                <a:endParaRPr lang="es-PE" sz="25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" name="CuadroTexto 48">
                <a:extLst>
                  <a:ext uri="{FF2B5EF4-FFF2-40B4-BE49-F238E27FC236}">
                    <a16:creationId xmlns:a16="http://schemas.microsoft.com/office/drawing/2014/main" id="{42105691-4E3F-D34D-888E-2DC1DA842B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5035" y="5343286"/>
                <a:ext cx="5290807" cy="861774"/>
              </a:xfrm>
              <a:prstGeom prst="rect">
                <a:avLst/>
              </a:prstGeom>
              <a:blipFill>
                <a:blip r:embed="rId9"/>
                <a:stretch>
                  <a:fillRect t="-5674" r="-806" b="-15603"/>
                </a:stretch>
              </a:blipFill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0126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0" grpId="0"/>
      <p:bldP spid="43" grpId="0" animBg="1"/>
      <p:bldP spid="44" grpId="0"/>
      <p:bldP spid="45" grpId="0" animBg="1"/>
      <p:bldP spid="46" grpId="0"/>
      <p:bldP spid="49" grpId="0"/>
      <p:bldP spid="50" grpId="0"/>
      <p:bldP spid="51" grpId="0"/>
      <p:bldP spid="5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534E93F5-4A57-4A24-FDE8-2D301BE8DF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7109" y="1695673"/>
            <a:ext cx="6657782" cy="4986835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CC90BCEC-F6E5-A087-47D2-18E1D44E2F76}"/>
              </a:ext>
            </a:extLst>
          </p:cNvPr>
          <p:cNvSpPr txBox="1"/>
          <p:nvPr/>
        </p:nvSpPr>
        <p:spPr>
          <a:xfrm>
            <a:off x="1690255" y="333829"/>
            <a:ext cx="9227127" cy="6289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  <a:buClr>
                <a:srgbClr val="FF0000"/>
              </a:buClr>
            </a:pPr>
            <a:r>
              <a:rPr lang="es-ES" sz="32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  <a:sym typeface="Symbol" pitchFamily="18" charset="2"/>
              </a:rPr>
              <a:t>Esquema resumen de un vector y sus partes</a:t>
            </a:r>
            <a:r>
              <a:rPr lang="es-PE" sz="32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  <a:sym typeface="Symbol" pitchFamily="18" charset="2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63108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6">
            <a:extLst>
              <a:ext uri="{FF2B5EF4-FFF2-40B4-BE49-F238E27FC236}">
                <a16:creationId xmlns:a16="http://schemas.microsoft.com/office/drawing/2014/main" id="{1715CDDE-53CF-E8F8-0B21-339A803FCE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2894" y="1426759"/>
            <a:ext cx="1975223" cy="569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just">
              <a:lnSpc>
                <a:spcPct val="140000"/>
              </a:lnSpc>
            </a:pPr>
            <a:r>
              <a:rPr lang="es-ES" sz="2500" b="1" dirty="0">
                <a:solidFill>
                  <a:srgbClr val="C00000"/>
                </a:solidFill>
                <a:cs typeface="Times New Roman" pitchFamily="18" charset="0"/>
              </a:rPr>
              <a:t>Ejemplo 1:</a:t>
            </a:r>
            <a:endParaRPr lang="es-PE" sz="2500" b="1" dirty="0">
              <a:solidFill>
                <a:srgbClr val="C00000"/>
              </a:solidFill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C670C6FF-3B5D-E721-30A3-1A97A05CFAC5}"/>
                  </a:ext>
                </a:extLst>
              </p:cNvPr>
              <p:cNvSpPr txBox="1"/>
              <p:nvPr/>
            </p:nvSpPr>
            <p:spPr>
              <a:xfrm>
                <a:off x="340994" y="2040134"/>
                <a:ext cx="7494468" cy="5116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20000"/>
                  </a:lnSpc>
                  <a:buClr>
                    <a:srgbClr val="FF0000"/>
                  </a:buClr>
                </a:pPr>
                <a:r>
                  <a:rPr lang="es-PE" sz="2500" dirty="0">
                    <a:latin typeface="Arial" panose="020B0604020202020204" pitchFamily="34" charset="0"/>
                    <a:cs typeface="Arial" panose="020B0604020202020204" pitchFamily="34" charset="0"/>
                  </a:rPr>
                  <a:t>Encontrar el m</a:t>
                </a:r>
                <a14:m>
                  <m:oMath xmlns:m="http://schemas.openxmlformats.org/officeDocument/2006/math">
                    <m:r>
                      <a:rPr lang="es-419" sz="2500" b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ó</m:t>
                    </m:r>
                    <m:r>
                      <m:rPr>
                        <m:sty m:val="p"/>
                      </m:rPr>
                      <a:rPr lang="es-419" sz="2500" b="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dulo</m:t>
                    </m:r>
                    <m:r>
                      <a:rPr lang="es-419" sz="2500" b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d>
                      <m:dPr>
                        <m:begChr m:val="|"/>
                        <m:endChr m:val="|"/>
                        <m:ctrlPr>
                          <a:rPr lang="es-419" sz="25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s-PE" sz="25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accPr>
                          <m:e>
                            <m:r>
                              <a:rPr lang="es-419" sz="25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𝑎</m:t>
                            </m:r>
                          </m:e>
                        </m:acc>
                      </m:e>
                    </m:d>
                  </m:oMath>
                </a14:m>
                <a:r>
                  <a:rPr lang="es-PE" sz="2500" dirty="0">
                    <a:latin typeface="Arial" panose="020B0604020202020204" pitchFamily="34" charset="0"/>
                    <a:cs typeface="Arial" panose="020B0604020202020204" pitchFamily="34" charset="0"/>
                  </a:rPr>
                  <a:t> de los siguientes vector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s-PE" sz="25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a:rPr lang="es-419" sz="25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𝑎</m:t>
                        </m:r>
                      </m:e>
                    </m:acc>
                  </m:oMath>
                </a14:m>
                <a:r>
                  <a:rPr lang="es-PE" sz="2500" dirty="0">
                    <a:latin typeface="Arial" panose="020B0604020202020204" pitchFamily="34" charset="0"/>
                    <a:cs typeface="Arial" panose="020B0604020202020204" pitchFamily="34" charset="0"/>
                  </a:rPr>
                  <a:t> :</a:t>
                </a:r>
              </a:p>
            </p:txBody>
          </p:sp>
        </mc:Choice>
        <mc:Fallback xmlns=""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C670C6FF-3B5D-E721-30A3-1A97A05CFA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994" y="2040134"/>
                <a:ext cx="7494468" cy="511615"/>
              </a:xfrm>
              <a:prstGeom prst="rect">
                <a:avLst/>
              </a:prstGeom>
              <a:blipFill>
                <a:blip r:embed="rId2"/>
                <a:stretch>
                  <a:fillRect l="-1383" t="-3571" b="-27381"/>
                </a:stretch>
              </a:blipFill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uadroTexto 5">
                <a:extLst>
                  <a:ext uri="{FF2B5EF4-FFF2-40B4-BE49-F238E27FC236}">
                    <a16:creationId xmlns:a16="http://schemas.microsoft.com/office/drawing/2014/main" id="{0941A539-2122-688D-7D6F-735B165C413E}"/>
                  </a:ext>
                </a:extLst>
              </p:cNvPr>
              <p:cNvSpPr txBox="1"/>
              <p:nvPr/>
            </p:nvSpPr>
            <p:spPr>
              <a:xfrm>
                <a:off x="774546" y="2781508"/>
                <a:ext cx="2753188" cy="6093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20000"/>
                  </a:lnSpc>
                  <a:buClr>
                    <a:srgbClr val="FF0000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s-PE" sz="280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accPr>
                        <m:e>
                          <m:r>
                            <a:rPr lang="es-419" sz="2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𝑎</m:t>
                          </m:r>
                        </m:e>
                      </m:acc>
                      <m:r>
                        <a:rPr lang="es-ES" sz="2800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lang="es-419" sz="28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(6;8)</m:t>
                      </m:r>
                    </m:oMath>
                  </m:oMathPara>
                </a14:m>
                <a:endParaRPr lang="es-PE" sz="2500" dirty="0">
                  <a:latin typeface="Arial" panose="020B0604020202020204" pitchFamily="34" charset="0"/>
                  <a:cs typeface="Arial" panose="020B0604020202020204" pitchFamily="34" charset="0"/>
                  <a:sym typeface="Symbol" pitchFamily="18" charset="2"/>
                </a:endParaRPr>
              </a:p>
            </p:txBody>
          </p:sp>
        </mc:Choice>
        <mc:Fallback xmlns="">
          <p:sp>
            <p:nvSpPr>
              <p:cNvPr id="6" name="CuadroTexto 5">
                <a:extLst>
                  <a:ext uri="{FF2B5EF4-FFF2-40B4-BE49-F238E27FC236}">
                    <a16:creationId xmlns:a16="http://schemas.microsoft.com/office/drawing/2014/main" id="{0941A539-2122-688D-7D6F-735B165C41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546" y="2781508"/>
                <a:ext cx="2753188" cy="6093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C20B038F-67ED-19BC-B4E8-722C4EE82349}"/>
                  </a:ext>
                </a:extLst>
              </p:cNvPr>
              <p:cNvSpPr txBox="1"/>
              <p:nvPr/>
            </p:nvSpPr>
            <p:spPr>
              <a:xfrm>
                <a:off x="1068287" y="4306252"/>
                <a:ext cx="5369419" cy="5688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es-PE" sz="25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s-PE" sz="25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419" sz="25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acc>
                        </m:e>
                      </m:d>
                      <m:r>
                        <a:rPr lang="es-ES" sz="25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s-PE" sz="2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s-PE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419" sz="25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  <m:sup>
                              <m:r>
                                <a:rPr lang="es-E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s-ES" sz="2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s-PE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419" sz="25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e>
                            <m:sup>
                              <m:r>
                                <a:rPr lang="es-E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  <m:r>
                        <a:rPr lang="es-419" sz="25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s-PE" sz="2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s-419" sz="25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36</m:t>
                          </m:r>
                          <m:r>
                            <a:rPr lang="es-ES" sz="2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s-419" sz="25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64</m:t>
                          </m:r>
                        </m:e>
                      </m:rad>
                      <m:r>
                        <a:rPr lang="es-419" sz="25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s-PE" sz="2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s-419" sz="25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100</m:t>
                          </m:r>
                        </m:e>
                      </m:rad>
                    </m:oMath>
                  </m:oMathPara>
                </a14:m>
                <a:endParaRPr lang="es-PE" sz="25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C20B038F-67ED-19BC-B4E8-722C4EE823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8287" y="4306252"/>
                <a:ext cx="5369419" cy="56887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Euclidean vector - Wikipedia">
            <a:extLst>
              <a:ext uri="{FF2B5EF4-FFF2-40B4-BE49-F238E27FC236}">
                <a16:creationId xmlns:a16="http://schemas.microsoft.com/office/drawing/2014/main" id="{8CC5A827-CFF3-DD42-CAE0-99D3459E32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7186" y="2909980"/>
            <a:ext cx="2900855" cy="1243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309B5AF8-AFD5-7DDD-7B11-7E8934CEDB58}"/>
                  </a:ext>
                </a:extLst>
              </p:cNvPr>
              <p:cNvSpPr txBox="1"/>
              <p:nvPr/>
            </p:nvSpPr>
            <p:spPr>
              <a:xfrm>
                <a:off x="1068287" y="5053247"/>
                <a:ext cx="1613968" cy="477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es-PE" sz="25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s-PE" sz="25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419" sz="25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</m:acc>
                        </m:e>
                      </m:d>
                      <m:r>
                        <a:rPr lang="es-ES" sz="25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419" sz="25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𝟏𝟎</m:t>
                      </m:r>
                    </m:oMath>
                  </m:oMathPara>
                </a14:m>
                <a:endParaRPr lang="es-PE" sz="25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309B5AF8-AFD5-7DDD-7B11-7E8934CEDB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8287" y="5053247"/>
                <a:ext cx="1613968" cy="4770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 Box 6">
            <a:extLst>
              <a:ext uri="{FF2B5EF4-FFF2-40B4-BE49-F238E27FC236}">
                <a16:creationId xmlns:a16="http://schemas.microsoft.com/office/drawing/2014/main" id="{DE22A461-AD6F-185A-BAE1-2BE034A92D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6174" y="3429000"/>
            <a:ext cx="1602314" cy="569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just">
              <a:lnSpc>
                <a:spcPct val="140000"/>
              </a:lnSpc>
            </a:pPr>
            <a:r>
              <a:rPr lang="es-ES" sz="2500" dirty="0">
                <a:solidFill>
                  <a:srgbClr val="FF0000"/>
                </a:solidFill>
                <a:cs typeface="Times New Roman" pitchFamily="18" charset="0"/>
              </a:rPr>
              <a:t>Solución:</a:t>
            </a:r>
            <a:endParaRPr lang="es-PE" sz="2500" dirty="0">
              <a:solidFill>
                <a:srgbClr val="FF0000"/>
              </a:solidFill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0492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8" grpId="0"/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AC15D3C-8A88-2B41-AF9B-92152F043F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7112" y="1836955"/>
            <a:ext cx="2430463" cy="6477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lIns="59524" tIns="0" rIns="19841" bIns="0" anchor="ctr"/>
          <a:lstStyle/>
          <a:p>
            <a:pPr algn="ctr" eaLnBrk="1" hangingPunct="1">
              <a:spcBef>
                <a:spcPct val="0"/>
              </a:spcBef>
            </a:pPr>
            <a:r>
              <a:rPr lang="es-ES" sz="3000" dirty="0">
                <a:solidFill>
                  <a:srgbClr val="CC9900"/>
                </a:solidFill>
              </a:rPr>
              <a:t>OBJETIVOS</a:t>
            </a:r>
            <a:endParaRPr lang="es-PE" sz="3000" dirty="0">
              <a:solidFill>
                <a:srgbClr val="CC9900"/>
              </a:solidFill>
            </a:endParaRPr>
          </a:p>
        </p:txBody>
      </p:sp>
      <p:sp>
        <p:nvSpPr>
          <p:cNvPr id="5" name="Line 5">
            <a:extLst>
              <a:ext uri="{FF2B5EF4-FFF2-40B4-BE49-F238E27FC236}">
                <a16:creationId xmlns:a16="http://schemas.microsoft.com/office/drawing/2014/main" id="{C6439F0D-E50C-0D43-8D0D-47701CA3F4B1}"/>
              </a:ext>
            </a:extLst>
          </p:cNvPr>
          <p:cNvSpPr>
            <a:spLocks noChangeShapeType="1"/>
          </p:cNvSpPr>
          <p:nvPr/>
        </p:nvSpPr>
        <p:spPr bwMode="auto">
          <a:xfrm>
            <a:off x="3189212" y="1844452"/>
            <a:ext cx="471" cy="4465290"/>
          </a:xfrm>
          <a:prstGeom prst="line">
            <a:avLst/>
          </a:prstGeom>
          <a:noFill/>
          <a:ln w="28575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s-PE"/>
          </a:p>
        </p:txBody>
      </p:sp>
      <p:sp>
        <p:nvSpPr>
          <p:cNvPr id="6" name="Line 6">
            <a:extLst>
              <a:ext uri="{FF2B5EF4-FFF2-40B4-BE49-F238E27FC236}">
                <a16:creationId xmlns:a16="http://schemas.microsoft.com/office/drawing/2014/main" id="{B34A5AB2-2A0E-9D48-B21B-51D37045F1F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12724" y="1836955"/>
            <a:ext cx="2376488" cy="0"/>
          </a:xfrm>
          <a:prstGeom prst="line">
            <a:avLst/>
          </a:prstGeom>
          <a:noFill/>
          <a:ln w="28575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s-PE"/>
          </a:p>
        </p:txBody>
      </p:sp>
      <p:pic>
        <p:nvPicPr>
          <p:cNvPr id="1026" name="Picture 2" descr="Aula Virtual de la Escuela Militar de Chorrillos">
            <a:extLst>
              <a:ext uri="{FF2B5EF4-FFF2-40B4-BE49-F238E27FC236}">
                <a16:creationId xmlns:a16="http://schemas.microsoft.com/office/drawing/2014/main" id="{652810BD-FC77-4721-A276-3FD6767286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442" y="2869035"/>
            <a:ext cx="2429980" cy="1920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FA3969B5-B919-426A-88A4-AE4729760788}"/>
              </a:ext>
            </a:extLst>
          </p:cNvPr>
          <p:cNvSpPr/>
          <p:nvPr/>
        </p:nvSpPr>
        <p:spPr>
          <a:xfrm>
            <a:off x="3389001" y="1565650"/>
            <a:ext cx="8560479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defRPr/>
            </a:pPr>
            <a:endParaRPr lang="es-PE" altLang="es-PE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63538" indent="-363538" algn="just">
              <a:buFont typeface="Wingdings" pitchFamily="2" charset="2"/>
              <a:buChar char="ü"/>
              <a:defRPr/>
            </a:pPr>
            <a:r>
              <a:rPr lang="es-PE" altLang="es-PE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 finalizar el cadete estará en facultad de comprender el concepto de la Física, su clasificación y su importancia en la ciencia y la tecnología, y de analizar y comprender la clasificación y componentes de un vector.</a:t>
            </a:r>
            <a:r>
              <a:rPr lang="es-ES" dirty="0">
                <a:cs typeface="Times New Roman" panose="02020603050405020304" pitchFamily="18" charset="0"/>
              </a:rPr>
              <a:t> 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4677370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6">
            <a:extLst>
              <a:ext uri="{FF2B5EF4-FFF2-40B4-BE49-F238E27FC236}">
                <a16:creationId xmlns:a16="http://schemas.microsoft.com/office/drawing/2014/main" id="{D66A8DF1-17C2-0684-7A95-1FCEA82245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994" y="1459017"/>
            <a:ext cx="11418570" cy="569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just">
              <a:lnSpc>
                <a:spcPct val="140000"/>
              </a:lnSpc>
            </a:pPr>
            <a:r>
              <a:rPr lang="es-ES" sz="2500" b="1" dirty="0">
                <a:solidFill>
                  <a:srgbClr val="FF0000"/>
                </a:solidFill>
                <a:cs typeface="Times New Roman" pitchFamily="18" charset="0"/>
              </a:rPr>
              <a:t>Actividad 1:</a:t>
            </a:r>
            <a:endParaRPr lang="es-PE" sz="2500" b="1" dirty="0">
              <a:solidFill>
                <a:srgbClr val="FF0000"/>
              </a:solidFill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9649AD2A-AB15-4986-1BA4-15D53586EA87}"/>
                  </a:ext>
                </a:extLst>
              </p:cNvPr>
              <p:cNvSpPr txBox="1"/>
              <p:nvPr/>
            </p:nvSpPr>
            <p:spPr>
              <a:xfrm>
                <a:off x="340994" y="2040134"/>
                <a:ext cx="11452602" cy="5116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20000"/>
                  </a:lnSpc>
                  <a:buClr>
                    <a:srgbClr val="FF0000"/>
                  </a:buClr>
                </a:pPr>
                <a:r>
                  <a:rPr lang="es-PE" sz="2500" dirty="0">
                    <a:latin typeface="Arial" panose="020B0604020202020204" pitchFamily="34" charset="0"/>
                    <a:cs typeface="Arial" panose="020B0604020202020204" pitchFamily="34" charset="0"/>
                  </a:rPr>
                  <a:t>Encuentre el m</a:t>
                </a:r>
                <a14:m>
                  <m:oMath xmlns:m="http://schemas.openxmlformats.org/officeDocument/2006/math">
                    <m:r>
                      <a:rPr lang="es-419" sz="2500" b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ó</m:t>
                    </m:r>
                    <m:r>
                      <m:rPr>
                        <m:sty m:val="p"/>
                      </m:rPr>
                      <a:rPr lang="es-419" sz="2500" b="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dulo</m:t>
                    </m:r>
                    <m:r>
                      <a:rPr lang="es-419" sz="2500" b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d>
                      <m:dPr>
                        <m:begChr m:val="|"/>
                        <m:endChr m:val="|"/>
                        <m:ctrlPr>
                          <a:rPr lang="es-419" sz="25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s-PE" sz="25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accPr>
                          <m:e>
                            <m:r>
                              <a:rPr lang="es-419" sz="250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𝑣</m:t>
                            </m:r>
                          </m:e>
                        </m:acc>
                      </m:e>
                    </m:d>
                  </m:oMath>
                </a14:m>
                <a:r>
                  <a:rPr lang="es-PE" sz="2500" dirty="0">
                    <a:latin typeface="Arial" panose="020B0604020202020204" pitchFamily="34" charset="0"/>
                    <a:cs typeface="Arial" panose="020B0604020202020204" pitchFamily="34" charset="0"/>
                  </a:rPr>
                  <a:t> de los siguientes vectores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s-PE" sz="25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a:rPr lang="es-419" sz="25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𝑣</m:t>
                        </m:r>
                      </m:e>
                    </m:acc>
                  </m:oMath>
                </a14:m>
                <a:r>
                  <a:rPr lang="es-PE" sz="2500" dirty="0">
                    <a:latin typeface="Arial" panose="020B0604020202020204" pitchFamily="34" charset="0"/>
                    <a:cs typeface="Arial" panose="020B0604020202020204" pitchFamily="34" charset="0"/>
                  </a:rPr>
                  <a:t> en cada caso:</a:t>
                </a:r>
              </a:p>
            </p:txBody>
          </p:sp>
        </mc:Choice>
        <mc:Fallback xmlns=""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9649AD2A-AB15-4986-1BA4-15D53586EA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994" y="2040134"/>
                <a:ext cx="11452602" cy="511615"/>
              </a:xfrm>
              <a:prstGeom prst="rect">
                <a:avLst/>
              </a:prstGeom>
              <a:blipFill>
                <a:blip r:embed="rId2"/>
                <a:stretch>
                  <a:fillRect l="-905" t="-3571" b="-27381"/>
                </a:stretch>
              </a:blipFill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uadroTexto 5">
                <a:extLst>
                  <a:ext uri="{FF2B5EF4-FFF2-40B4-BE49-F238E27FC236}">
                    <a16:creationId xmlns:a16="http://schemas.microsoft.com/office/drawing/2014/main" id="{D2B82326-0C9E-BBA9-A92C-EEF4BA16E397}"/>
                  </a:ext>
                </a:extLst>
              </p:cNvPr>
              <p:cNvSpPr txBox="1"/>
              <p:nvPr/>
            </p:nvSpPr>
            <p:spPr>
              <a:xfrm>
                <a:off x="340994" y="2782061"/>
                <a:ext cx="2753188" cy="5618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 algn="just">
                  <a:lnSpc>
                    <a:spcPct val="120000"/>
                  </a:lnSpc>
                  <a:buClr>
                    <a:srgbClr val="FF0000"/>
                  </a:buClr>
                  <a:buFontTx/>
                  <a:buAutoNum type="arabicPeriod"/>
                </a:pPr>
                <a:r>
                  <a:rPr lang="es-PE" sz="25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s-PE" sz="2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a:rPr lang="es-419" sz="2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𝑣</m:t>
                        </m:r>
                      </m:e>
                    </m:acc>
                    <m:r>
                      <a:rPr lang="es-ES" sz="28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a:rPr lang="es-419" sz="2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(12;5)</m:t>
                    </m:r>
                  </m:oMath>
                </a14:m>
                <a:endParaRPr lang="es-PE" sz="2500" dirty="0">
                  <a:latin typeface="Arial" panose="020B0604020202020204" pitchFamily="34" charset="0"/>
                  <a:cs typeface="Arial" panose="020B0604020202020204" pitchFamily="34" charset="0"/>
                  <a:sym typeface="Symbol" pitchFamily="18" charset="2"/>
                </a:endParaRPr>
              </a:p>
            </p:txBody>
          </p:sp>
        </mc:Choice>
        <mc:Fallback xmlns="">
          <p:sp>
            <p:nvSpPr>
              <p:cNvPr id="6" name="CuadroTexto 5">
                <a:extLst>
                  <a:ext uri="{FF2B5EF4-FFF2-40B4-BE49-F238E27FC236}">
                    <a16:creationId xmlns:a16="http://schemas.microsoft.com/office/drawing/2014/main" id="{D2B82326-0C9E-BBA9-A92C-EEF4BA16E3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994" y="2782061"/>
                <a:ext cx="2753188" cy="561885"/>
              </a:xfrm>
              <a:prstGeom prst="rect">
                <a:avLst/>
              </a:prstGeom>
              <a:blipFill>
                <a:blip r:embed="rId3"/>
                <a:stretch>
                  <a:fillRect l="-3319" b="-19355"/>
                </a:stretch>
              </a:blipFill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A2431419-E024-535A-A161-330EC861C037}"/>
                  </a:ext>
                </a:extLst>
              </p:cNvPr>
              <p:cNvSpPr txBox="1"/>
              <p:nvPr/>
            </p:nvSpPr>
            <p:spPr>
              <a:xfrm>
                <a:off x="340994" y="3530206"/>
                <a:ext cx="2448388" cy="5618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20000"/>
                  </a:lnSpc>
                  <a:buClr>
                    <a:srgbClr val="FF0000"/>
                  </a:buClr>
                </a:pPr>
                <a:r>
                  <a:rPr lang="es-PE" sz="250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2.</a:t>
                </a:r>
                <a:r>
                  <a:rPr lang="es-PE" sz="2500" dirty="0">
                    <a:latin typeface="Arial" panose="020B0604020202020204" pitchFamily="34" charset="0"/>
                    <a:cs typeface="Arial" panose="020B0604020202020204" pitchFamily="34" charset="0"/>
                  </a:rPr>
                  <a:t> 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s-PE" sz="2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a:rPr lang="es-419" sz="2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𝑣</m:t>
                        </m:r>
                      </m:e>
                    </m:acc>
                    <m:r>
                      <a:rPr lang="es-ES" sz="28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a:rPr lang="es-419" sz="2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(4;−3)</m:t>
                    </m:r>
                  </m:oMath>
                </a14:m>
                <a:endParaRPr lang="es-PE" sz="2500" dirty="0">
                  <a:latin typeface="Arial" panose="020B0604020202020204" pitchFamily="34" charset="0"/>
                  <a:cs typeface="Arial" panose="020B0604020202020204" pitchFamily="34" charset="0"/>
                  <a:sym typeface="Symbol" pitchFamily="18" charset="2"/>
                </a:endParaRPr>
              </a:p>
            </p:txBody>
          </p:sp>
        </mc:Choice>
        <mc:Fallback xmlns=""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A2431419-E024-535A-A161-330EC861C0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994" y="3530206"/>
                <a:ext cx="2448388" cy="561885"/>
              </a:xfrm>
              <a:prstGeom prst="rect">
                <a:avLst/>
              </a:prstGeom>
              <a:blipFill>
                <a:blip r:embed="rId4"/>
                <a:stretch>
                  <a:fillRect l="-4229" b="-23913"/>
                </a:stretch>
              </a:blipFill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2F503FC0-2DC5-1991-A53B-A9E1E984AB1E}"/>
                  </a:ext>
                </a:extLst>
              </p:cNvPr>
              <p:cNvSpPr txBox="1"/>
              <p:nvPr/>
            </p:nvSpPr>
            <p:spPr>
              <a:xfrm>
                <a:off x="340993" y="4278351"/>
                <a:ext cx="2753187" cy="5618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20000"/>
                  </a:lnSpc>
                  <a:buClr>
                    <a:srgbClr val="FF0000"/>
                  </a:buClr>
                </a:pPr>
                <a:r>
                  <a:rPr lang="es-PE" sz="250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3.</a:t>
                </a:r>
                <a:r>
                  <a:rPr lang="es-PE" sz="2500" dirty="0">
                    <a:latin typeface="Arial" panose="020B0604020202020204" pitchFamily="34" charset="0"/>
                    <a:cs typeface="Arial" panose="020B0604020202020204" pitchFamily="34" charset="0"/>
                  </a:rPr>
                  <a:t> 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s-PE" sz="2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a:rPr lang="es-419" sz="2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𝑣</m:t>
                        </m:r>
                      </m:e>
                    </m:acc>
                    <m:r>
                      <a:rPr lang="es-ES" sz="28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a:rPr lang="es-419" sz="2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(−24;7)</m:t>
                    </m:r>
                  </m:oMath>
                </a14:m>
                <a:endParaRPr lang="es-PE" sz="2500" dirty="0">
                  <a:latin typeface="Arial" panose="020B0604020202020204" pitchFamily="34" charset="0"/>
                  <a:cs typeface="Arial" panose="020B0604020202020204" pitchFamily="34" charset="0"/>
                  <a:sym typeface="Symbol" pitchFamily="18" charset="2"/>
                </a:endParaRPr>
              </a:p>
            </p:txBody>
          </p:sp>
        </mc:Choice>
        <mc:Fallback xmlns=""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2F503FC0-2DC5-1991-A53B-A9E1E984AB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993" y="4278351"/>
                <a:ext cx="2753187" cy="561885"/>
              </a:xfrm>
              <a:prstGeom prst="rect">
                <a:avLst/>
              </a:prstGeom>
              <a:blipFill>
                <a:blip r:embed="rId5"/>
                <a:stretch>
                  <a:fillRect l="-3761" b="-23913"/>
                </a:stretch>
              </a:blipFill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Vector - Wikipedia, la enciclopedia libre">
            <a:extLst>
              <a:ext uri="{FF2B5EF4-FFF2-40B4-BE49-F238E27FC236}">
                <a16:creationId xmlns:a16="http://schemas.microsoft.com/office/drawing/2014/main" id="{58B5092C-0026-C899-7755-1DCB650EFB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2657" y="3019130"/>
            <a:ext cx="5130590" cy="2565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38764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uadroTexto 20">
            <a:extLst>
              <a:ext uri="{FF2B5EF4-FFF2-40B4-BE49-F238E27FC236}">
                <a16:creationId xmlns:a16="http://schemas.microsoft.com/office/drawing/2014/main" id="{5232F529-4A73-6345-9FFD-A9DA64254218}"/>
              </a:ext>
            </a:extLst>
          </p:cNvPr>
          <p:cNvSpPr txBox="1"/>
          <p:nvPr/>
        </p:nvSpPr>
        <p:spPr>
          <a:xfrm>
            <a:off x="1229591" y="470969"/>
            <a:ext cx="1151001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PE" sz="32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Clasificación de los vectores (según su posición)</a:t>
            </a: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C2C25BEA-2579-7048-9F8A-DE02FEE1D55F}"/>
              </a:ext>
            </a:extLst>
          </p:cNvPr>
          <p:cNvSpPr txBox="1"/>
          <p:nvPr/>
        </p:nvSpPr>
        <p:spPr>
          <a:xfrm>
            <a:off x="342900" y="2072193"/>
            <a:ext cx="6337300" cy="9732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20000"/>
              </a:lnSpc>
              <a:buClr>
                <a:srgbClr val="FF0000"/>
              </a:buClr>
              <a:buFontTx/>
              <a:buAutoNum type="arabicPeriod"/>
            </a:pPr>
            <a:r>
              <a:rPr lang="es-PE" sz="2500" u="sng" dirty="0">
                <a:latin typeface="Arial" panose="020B0604020202020204" pitchFamily="34" charset="0"/>
                <a:cs typeface="Arial" panose="020B0604020202020204" pitchFamily="34" charset="0"/>
                <a:sym typeface="Symbol" pitchFamily="18" charset="2"/>
              </a:rPr>
              <a:t>Vectores colineales</a:t>
            </a:r>
            <a:r>
              <a:rPr lang="es-PE" sz="2500" dirty="0">
                <a:latin typeface="Arial" panose="020B0604020202020204" pitchFamily="34" charset="0"/>
                <a:cs typeface="Arial" panose="020B0604020202020204" pitchFamily="34" charset="0"/>
                <a:sym typeface="Symbol" pitchFamily="18" charset="2"/>
              </a:rPr>
              <a:t>: Son aquellos que se encuentran en la misma línea de acción.</a:t>
            </a:r>
          </a:p>
        </p:txBody>
      </p:sp>
      <p:cxnSp>
        <p:nvCxnSpPr>
          <p:cNvPr id="3" name="Conector recto de flecha 2">
            <a:extLst>
              <a:ext uri="{FF2B5EF4-FFF2-40B4-BE49-F238E27FC236}">
                <a16:creationId xmlns:a16="http://schemas.microsoft.com/office/drawing/2014/main" id="{CAB57741-B416-AB4D-826B-82106BF3BE2C}"/>
              </a:ext>
            </a:extLst>
          </p:cNvPr>
          <p:cNvCxnSpPr>
            <a:cxnSpLocks/>
          </p:cNvCxnSpPr>
          <p:nvPr/>
        </p:nvCxnSpPr>
        <p:spPr>
          <a:xfrm flipV="1">
            <a:off x="7067246" y="2671115"/>
            <a:ext cx="1492885" cy="19177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CC5AE8BD-E73F-A54F-82E7-697A348BB2AA}"/>
              </a:ext>
            </a:extLst>
          </p:cNvPr>
          <p:cNvCxnSpPr>
            <a:cxnSpLocks/>
          </p:cNvCxnSpPr>
          <p:nvPr/>
        </p:nvCxnSpPr>
        <p:spPr>
          <a:xfrm flipV="1">
            <a:off x="7067246" y="2297176"/>
            <a:ext cx="4502785" cy="562662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id="{9FDACECB-06CC-1441-8966-B0BBB7C6D29E}"/>
              </a:ext>
            </a:extLst>
          </p:cNvPr>
          <p:cNvCxnSpPr/>
          <p:nvPr/>
        </p:nvCxnSpPr>
        <p:spPr>
          <a:xfrm flipH="1">
            <a:off x="10084131" y="2300223"/>
            <a:ext cx="1485900" cy="18039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uadroTexto 22">
                <a:extLst>
                  <a:ext uri="{FF2B5EF4-FFF2-40B4-BE49-F238E27FC236}">
                    <a16:creationId xmlns:a16="http://schemas.microsoft.com/office/drawing/2014/main" id="{0EA2F94E-DE9C-4546-AA00-4663AA05923E}"/>
                  </a:ext>
                </a:extLst>
              </p:cNvPr>
              <p:cNvSpPr txBox="1"/>
              <p:nvPr/>
            </p:nvSpPr>
            <p:spPr>
              <a:xfrm>
                <a:off x="7481701" y="2242088"/>
                <a:ext cx="440890" cy="477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s-PE" sz="2500" i="1" smtClean="0">
                              <a:solidFill>
                                <a:srgbClr val="035AE7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ES" sz="2500" b="0" i="1" smtClean="0">
                              <a:solidFill>
                                <a:srgbClr val="035AE7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s-PE" sz="2500" dirty="0"/>
              </a:p>
            </p:txBody>
          </p:sp>
        </mc:Choice>
        <mc:Fallback xmlns="">
          <p:sp>
            <p:nvSpPr>
              <p:cNvPr id="23" name="CuadroTexto 22">
                <a:extLst>
                  <a:ext uri="{FF2B5EF4-FFF2-40B4-BE49-F238E27FC236}">
                    <a16:creationId xmlns:a16="http://schemas.microsoft.com/office/drawing/2014/main" id="{0EA2F94E-DE9C-4546-AA00-4663AA0592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1701" y="2242088"/>
                <a:ext cx="440890" cy="477054"/>
              </a:xfrm>
              <a:prstGeom prst="rect">
                <a:avLst/>
              </a:prstGeom>
              <a:blipFill>
                <a:blip r:embed="rId2"/>
                <a:stretch>
                  <a:fillRect t="-20513"/>
                </a:stretch>
              </a:blipFill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CuadroTexto 23">
                <a:extLst>
                  <a:ext uri="{FF2B5EF4-FFF2-40B4-BE49-F238E27FC236}">
                    <a16:creationId xmlns:a16="http://schemas.microsoft.com/office/drawing/2014/main" id="{08B8922C-6085-2C4E-AB38-D256200EF824}"/>
                  </a:ext>
                </a:extLst>
              </p:cNvPr>
              <p:cNvSpPr txBox="1"/>
              <p:nvPr/>
            </p:nvSpPr>
            <p:spPr>
              <a:xfrm>
                <a:off x="10721671" y="2432588"/>
                <a:ext cx="503408" cy="477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s-PE" sz="2500" i="1" smtClean="0">
                              <a:solidFill>
                                <a:srgbClr val="035AE7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ES" sz="2500" b="0" i="1" smtClean="0">
                              <a:solidFill>
                                <a:srgbClr val="035AE7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acc>
                    </m:oMath>
                  </m:oMathPara>
                </a14:m>
                <a:endParaRPr lang="es-PE" sz="2500" dirty="0"/>
              </a:p>
            </p:txBody>
          </p:sp>
        </mc:Choice>
        <mc:Fallback xmlns="">
          <p:sp>
            <p:nvSpPr>
              <p:cNvPr id="24" name="CuadroTexto 23">
                <a:extLst>
                  <a:ext uri="{FF2B5EF4-FFF2-40B4-BE49-F238E27FC236}">
                    <a16:creationId xmlns:a16="http://schemas.microsoft.com/office/drawing/2014/main" id="{08B8922C-6085-2C4E-AB38-D256200EF8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21671" y="2432588"/>
                <a:ext cx="503408" cy="4770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CuadroTexto 24">
            <a:extLst>
              <a:ext uri="{FF2B5EF4-FFF2-40B4-BE49-F238E27FC236}">
                <a16:creationId xmlns:a16="http://schemas.microsoft.com/office/drawing/2014/main" id="{D037FCFD-1BD4-784B-AF8C-7FDF30EC69F6}"/>
              </a:ext>
            </a:extLst>
          </p:cNvPr>
          <p:cNvSpPr txBox="1"/>
          <p:nvPr/>
        </p:nvSpPr>
        <p:spPr>
          <a:xfrm>
            <a:off x="342900" y="3819047"/>
            <a:ext cx="6356594" cy="1434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just">
              <a:lnSpc>
                <a:spcPct val="120000"/>
              </a:lnSpc>
              <a:buClr>
                <a:srgbClr val="FF0000"/>
              </a:buClr>
              <a:buFont typeface="+mj-lt"/>
              <a:buAutoNum type="arabicPeriod" startAt="2"/>
            </a:pPr>
            <a:r>
              <a:rPr lang="es-PE" sz="2500" u="sng" dirty="0">
                <a:latin typeface="Arial" panose="020B0604020202020204" pitchFamily="34" charset="0"/>
                <a:cs typeface="Arial" panose="020B0604020202020204" pitchFamily="34" charset="0"/>
                <a:sym typeface="Symbol" pitchFamily="18" charset="2"/>
              </a:rPr>
              <a:t>Vectores coplanarios:</a:t>
            </a:r>
            <a:r>
              <a:rPr lang="es-PE" sz="2500" dirty="0">
                <a:latin typeface="Arial" panose="020B0604020202020204" pitchFamily="34" charset="0"/>
                <a:cs typeface="Arial" panose="020B0604020202020204" pitchFamily="34" charset="0"/>
                <a:sym typeface="Symbol" pitchFamily="18" charset="2"/>
              </a:rPr>
              <a:t> Son vectores que se encuentran contenidos en un mismo plano.</a:t>
            </a:r>
          </a:p>
        </p:txBody>
      </p:sp>
      <p:sp>
        <p:nvSpPr>
          <p:cNvPr id="16" name="Cuerda 15">
            <a:extLst>
              <a:ext uri="{FF2B5EF4-FFF2-40B4-BE49-F238E27FC236}">
                <a16:creationId xmlns:a16="http://schemas.microsoft.com/office/drawing/2014/main" id="{C6CB3C9C-ADCB-FA4D-A925-34AB8310DDE7}"/>
              </a:ext>
            </a:extLst>
          </p:cNvPr>
          <p:cNvSpPr/>
          <p:nvPr/>
        </p:nvSpPr>
        <p:spPr>
          <a:xfrm>
            <a:off x="8166100" y="4033812"/>
            <a:ext cx="3467100" cy="2021892"/>
          </a:xfrm>
          <a:prstGeom prst="chord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cxnSp>
        <p:nvCxnSpPr>
          <p:cNvPr id="18" name="Conector recto de flecha 17">
            <a:extLst>
              <a:ext uri="{FF2B5EF4-FFF2-40B4-BE49-F238E27FC236}">
                <a16:creationId xmlns:a16="http://schemas.microsoft.com/office/drawing/2014/main" id="{89BDF788-A0FF-9E43-8C67-9B4C12A1E71D}"/>
              </a:ext>
            </a:extLst>
          </p:cNvPr>
          <p:cNvCxnSpPr/>
          <p:nvPr/>
        </p:nvCxnSpPr>
        <p:spPr>
          <a:xfrm flipV="1">
            <a:off x="8826500" y="4553803"/>
            <a:ext cx="800100" cy="4699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cto de flecha 26">
            <a:extLst>
              <a:ext uri="{FF2B5EF4-FFF2-40B4-BE49-F238E27FC236}">
                <a16:creationId xmlns:a16="http://schemas.microsoft.com/office/drawing/2014/main" id="{F6D4877E-368B-6340-9B86-C6368573BEA8}"/>
              </a:ext>
            </a:extLst>
          </p:cNvPr>
          <p:cNvCxnSpPr/>
          <p:nvPr/>
        </p:nvCxnSpPr>
        <p:spPr>
          <a:xfrm>
            <a:off x="9499600" y="5001161"/>
            <a:ext cx="800344" cy="22790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recto de flecha 28">
            <a:extLst>
              <a:ext uri="{FF2B5EF4-FFF2-40B4-BE49-F238E27FC236}">
                <a16:creationId xmlns:a16="http://schemas.microsoft.com/office/drawing/2014/main" id="{918EA1C8-7236-CF41-8ED6-743941542DB4}"/>
              </a:ext>
            </a:extLst>
          </p:cNvPr>
          <p:cNvCxnSpPr/>
          <p:nvPr/>
        </p:nvCxnSpPr>
        <p:spPr>
          <a:xfrm flipH="1" flipV="1">
            <a:off x="8547100" y="5421584"/>
            <a:ext cx="1682628" cy="51651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CuadroTexto 29">
                <a:extLst>
                  <a:ext uri="{FF2B5EF4-FFF2-40B4-BE49-F238E27FC236}">
                    <a16:creationId xmlns:a16="http://schemas.microsoft.com/office/drawing/2014/main" id="{84A5EB13-E590-5A4E-B4CE-93CE8F7F7B6F}"/>
                  </a:ext>
                </a:extLst>
              </p:cNvPr>
              <p:cNvSpPr txBox="1"/>
              <p:nvPr/>
            </p:nvSpPr>
            <p:spPr>
              <a:xfrm>
                <a:off x="8877749" y="4382436"/>
                <a:ext cx="440890" cy="477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s-PE" sz="2500" i="1" smtClean="0">
                              <a:solidFill>
                                <a:srgbClr val="035AE7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ES" sz="2500" b="0" i="1" smtClean="0">
                              <a:solidFill>
                                <a:srgbClr val="035AE7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acc>
                    </m:oMath>
                  </m:oMathPara>
                </a14:m>
                <a:endParaRPr lang="es-PE" sz="2500" dirty="0"/>
              </a:p>
            </p:txBody>
          </p:sp>
        </mc:Choice>
        <mc:Fallback xmlns="">
          <p:sp>
            <p:nvSpPr>
              <p:cNvPr id="30" name="CuadroTexto 29">
                <a:extLst>
                  <a:ext uri="{FF2B5EF4-FFF2-40B4-BE49-F238E27FC236}">
                    <a16:creationId xmlns:a16="http://schemas.microsoft.com/office/drawing/2014/main" id="{84A5EB13-E590-5A4E-B4CE-93CE8F7F7B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77749" y="4382436"/>
                <a:ext cx="440890" cy="477054"/>
              </a:xfrm>
              <a:prstGeom prst="rect">
                <a:avLst/>
              </a:prstGeom>
              <a:blipFill>
                <a:blip r:embed="rId4"/>
                <a:stretch>
                  <a:fillRect t="-23684"/>
                </a:stretch>
              </a:blipFill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CuadroTexto 30">
                <a:extLst>
                  <a:ext uri="{FF2B5EF4-FFF2-40B4-BE49-F238E27FC236}">
                    <a16:creationId xmlns:a16="http://schemas.microsoft.com/office/drawing/2014/main" id="{7CC4F7B3-6F95-C943-9F9F-2E36E3F3A9C9}"/>
                  </a:ext>
                </a:extLst>
              </p:cNvPr>
              <p:cNvSpPr txBox="1"/>
              <p:nvPr/>
            </p:nvSpPr>
            <p:spPr>
              <a:xfrm>
                <a:off x="9766777" y="4612358"/>
                <a:ext cx="436979" cy="5339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s-PE" sz="2500" i="1" smtClean="0">
                              <a:solidFill>
                                <a:srgbClr val="035AE7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ES" sz="2500" b="0" i="1" smtClean="0">
                              <a:solidFill>
                                <a:srgbClr val="035AE7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acc>
                    </m:oMath>
                  </m:oMathPara>
                </a14:m>
                <a:endParaRPr lang="es-PE" sz="2500" dirty="0"/>
              </a:p>
            </p:txBody>
          </p:sp>
        </mc:Choice>
        <mc:Fallback xmlns="">
          <p:sp>
            <p:nvSpPr>
              <p:cNvPr id="31" name="CuadroTexto 30">
                <a:extLst>
                  <a:ext uri="{FF2B5EF4-FFF2-40B4-BE49-F238E27FC236}">
                    <a16:creationId xmlns:a16="http://schemas.microsoft.com/office/drawing/2014/main" id="{7CC4F7B3-6F95-C943-9F9F-2E36E3F3A9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66777" y="4612358"/>
                <a:ext cx="436979" cy="53392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CuadroTexto 31">
                <a:extLst>
                  <a:ext uri="{FF2B5EF4-FFF2-40B4-BE49-F238E27FC236}">
                    <a16:creationId xmlns:a16="http://schemas.microsoft.com/office/drawing/2014/main" id="{C7A818CC-43CD-7249-8DCB-CF4766DFFA54}"/>
                  </a:ext>
                </a:extLst>
              </p:cNvPr>
              <p:cNvSpPr txBox="1"/>
              <p:nvPr/>
            </p:nvSpPr>
            <p:spPr>
              <a:xfrm>
                <a:off x="9085128" y="5183057"/>
                <a:ext cx="414472" cy="477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s-PE" sz="2500" i="1" smtClean="0">
                              <a:solidFill>
                                <a:srgbClr val="035AE7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ES" sz="2500" b="0" i="1" smtClean="0">
                              <a:solidFill>
                                <a:srgbClr val="035AE7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acc>
                    </m:oMath>
                  </m:oMathPara>
                </a14:m>
                <a:endParaRPr lang="es-PE" sz="2500" dirty="0"/>
              </a:p>
            </p:txBody>
          </p:sp>
        </mc:Choice>
        <mc:Fallback xmlns="">
          <p:sp>
            <p:nvSpPr>
              <p:cNvPr id="32" name="CuadroTexto 31">
                <a:extLst>
                  <a:ext uri="{FF2B5EF4-FFF2-40B4-BE49-F238E27FC236}">
                    <a16:creationId xmlns:a16="http://schemas.microsoft.com/office/drawing/2014/main" id="{C7A818CC-43CD-7249-8DCB-CF4766DFFA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5128" y="5183057"/>
                <a:ext cx="414472" cy="477054"/>
              </a:xfrm>
              <a:prstGeom prst="rect">
                <a:avLst/>
              </a:prstGeom>
              <a:blipFill>
                <a:blip r:embed="rId6"/>
                <a:stretch>
                  <a:fillRect t="-23684"/>
                </a:stretch>
              </a:blipFill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99311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3" grpId="0"/>
      <p:bldP spid="24" grpId="0"/>
      <p:bldP spid="25" grpId="0"/>
      <p:bldP spid="16" grpId="0" animBg="1"/>
      <p:bldP spid="30" grpId="0"/>
      <p:bldP spid="31" grpId="0"/>
      <p:bldP spid="3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uadroTexto 21">
            <a:extLst>
              <a:ext uri="{FF2B5EF4-FFF2-40B4-BE49-F238E27FC236}">
                <a16:creationId xmlns:a16="http://schemas.microsoft.com/office/drawing/2014/main" id="{C2C25BEA-2579-7048-9F8A-DE02FEE1D55F}"/>
              </a:ext>
            </a:extLst>
          </p:cNvPr>
          <p:cNvSpPr txBox="1"/>
          <p:nvPr/>
        </p:nvSpPr>
        <p:spPr>
          <a:xfrm>
            <a:off x="342900" y="1564193"/>
            <a:ext cx="6756400" cy="9732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just">
              <a:lnSpc>
                <a:spcPct val="120000"/>
              </a:lnSpc>
              <a:buClr>
                <a:srgbClr val="FF0000"/>
              </a:buClr>
              <a:buFont typeface="+mj-lt"/>
              <a:buAutoNum type="arabicPeriod" startAt="3"/>
            </a:pPr>
            <a:r>
              <a:rPr lang="es-PE" sz="2500" u="sng" dirty="0">
                <a:latin typeface="Arial" panose="020B0604020202020204" pitchFamily="34" charset="0"/>
                <a:cs typeface="Arial" panose="020B0604020202020204" pitchFamily="34" charset="0"/>
                <a:sym typeface="Symbol" pitchFamily="18" charset="2"/>
              </a:rPr>
              <a:t>Vectores iguales</a:t>
            </a:r>
            <a:r>
              <a:rPr lang="es-PE" sz="2500" dirty="0">
                <a:latin typeface="Arial" panose="020B0604020202020204" pitchFamily="34" charset="0"/>
                <a:cs typeface="Arial" panose="020B0604020202020204" pitchFamily="34" charset="0"/>
                <a:sym typeface="Symbol" pitchFamily="18" charset="2"/>
              </a:rPr>
              <a:t>: Son aquellos que tienen igual módulo, dirección y sentido.</a:t>
            </a:r>
          </a:p>
        </p:txBody>
      </p: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7975B420-6CD4-9F4F-94BD-3F2A96E4F28F}"/>
              </a:ext>
            </a:extLst>
          </p:cNvPr>
          <p:cNvCxnSpPr/>
          <p:nvPr/>
        </p:nvCxnSpPr>
        <p:spPr>
          <a:xfrm flipV="1">
            <a:off x="9182100" y="1841500"/>
            <a:ext cx="355600" cy="13843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cto de flecha 25">
            <a:extLst>
              <a:ext uri="{FF2B5EF4-FFF2-40B4-BE49-F238E27FC236}">
                <a16:creationId xmlns:a16="http://schemas.microsoft.com/office/drawing/2014/main" id="{193283D6-63D7-9B45-9E9C-8A35519121C9}"/>
              </a:ext>
            </a:extLst>
          </p:cNvPr>
          <p:cNvCxnSpPr/>
          <p:nvPr/>
        </p:nvCxnSpPr>
        <p:spPr>
          <a:xfrm flipV="1">
            <a:off x="9969500" y="1828800"/>
            <a:ext cx="355600" cy="13843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CuadroTexto 27">
                <a:extLst>
                  <a:ext uri="{FF2B5EF4-FFF2-40B4-BE49-F238E27FC236}">
                    <a16:creationId xmlns:a16="http://schemas.microsoft.com/office/drawing/2014/main" id="{B1D00C84-307E-8547-8117-0A50D02B4544}"/>
                  </a:ext>
                </a:extLst>
              </p:cNvPr>
              <p:cNvSpPr txBox="1"/>
              <p:nvPr/>
            </p:nvSpPr>
            <p:spPr>
              <a:xfrm>
                <a:off x="8961655" y="2282423"/>
                <a:ext cx="440890" cy="477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s-PE" sz="2500" i="1" smtClean="0">
                              <a:solidFill>
                                <a:srgbClr val="035AE7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ES" sz="2500" b="0" i="1" smtClean="0">
                              <a:solidFill>
                                <a:srgbClr val="035AE7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s-PE" sz="2500" dirty="0"/>
              </a:p>
            </p:txBody>
          </p:sp>
        </mc:Choice>
        <mc:Fallback xmlns="">
          <p:sp>
            <p:nvSpPr>
              <p:cNvPr id="28" name="CuadroTexto 27">
                <a:extLst>
                  <a:ext uri="{FF2B5EF4-FFF2-40B4-BE49-F238E27FC236}">
                    <a16:creationId xmlns:a16="http://schemas.microsoft.com/office/drawing/2014/main" id="{B1D00C84-307E-8547-8117-0A50D02B45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1655" y="2282423"/>
                <a:ext cx="440890" cy="477054"/>
              </a:xfrm>
              <a:prstGeom prst="rect">
                <a:avLst/>
              </a:prstGeom>
              <a:blipFill>
                <a:blip r:embed="rId2"/>
                <a:stretch>
                  <a:fillRect t="-23077"/>
                </a:stretch>
              </a:blipFill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CuadroTexto 32">
                <a:extLst>
                  <a:ext uri="{FF2B5EF4-FFF2-40B4-BE49-F238E27FC236}">
                    <a16:creationId xmlns:a16="http://schemas.microsoft.com/office/drawing/2014/main" id="{19046D95-65B0-7248-9E9F-2FEE413DDA9D}"/>
                  </a:ext>
                </a:extLst>
              </p:cNvPr>
              <p:cNvSpPr txBox="1"/>
              <p:nvPr/>
            </p:nvSpPr>
            <p:spPr>
              <a:xfrm>
                <a:off x="10147300" y="2295123"/>
                <a:ext cx="503408" cy="477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s-PE" sz="2500" i="1" smtClean="0">
                              <a:solidFill>
                                <a:srgbClr val="035AE7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ES" sz="2500" b="0" i="1" smtClean="0">
                              <a:solidFill>
                                <a:srgbClr val="035AE7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acc>
                    </m:oMath>
                  </m:oMathPara>
                </a14:m>
                <a:endParaRPr lang="es-PE" sz="2500" dirty="0"/>
              </a:p>
            </p:txBody>
          </p:sp>
        </mc:Choice>
        <mc:Fallback xmlns="">
          <p:sp>
            <p:nvSpPr>
              <p:cNvPr id="33" name="CuadroTexto 32">
                <a:extLst>
                  <a:ext uri="{FF2B5EF4-FFF2-40B4-BE49-F238E27FC236}">
                    <a16:creationId xmlns:a16="http://schemas.microsoft.com/office/drawing/2014/main" id="{19046D95-65B0-7248-9E9F-2FEE413DDA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47300" y="2295123"/>
                <a:ext cx="503408" cy="4770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B325438A-3A60-414E-807E-6FA0645D47E4}"/>
              </a:ext>
            </a:extLst>
          </p:cNvPr>
          <p:cNvCxnSpPr/>
          <p:nvPr/>
        </p:nvCxnSpPr>
        <p:spPr>
          <a:xfrm>
            <a:off x="9182100" y="1828800"/>
            <a:ext cx="1625600" cy="12700"/>
          </a:xfrm>
          <a:prstGeom prst="line">
            <a:avLst/>
          </a:prstGeom>
          <a:ln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cto 33">
            <a:extLst>
              <a:ext uri="{FF2B5EF4-FFF2-40B4-BE49-F238E27FC236}">
                <a16:creationId xmlns:a16="http://schemas.microsoft.com/office/drawing/2014/main" id="{8A05DB7A-43BD-7746-9C05-25C5129C055D}"/>
              </a:ext>
            </a:extLst>
          </p:cNvPr>
          <p:cNvCxnSpPr/>
          <p:nvPr/>
        </p:nvCxnSpPr>
        <p:spPr>
          <a:xfrm>
            <a:off x="8934941" y="3213100"/>
            <a:ext cx="1625600" cy="12700"/>
          </a:xfrm>
          <a:prstGeom prst="line">
            <a:avLst/>
          </a:prstGeom>
          <a:ln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CuadroTexto 34">
            <a:extLst>
              <a:ext uri="{FF2B5EF4-FFF2-40B4-BE49-F238E27FC236}">
                <a16:creationId xmlns:a16="http://schemas.microsoft.com/office/drawing/2014/main" id="{04A58B28-D1D1-FE40-98B0-01C2C9988880}"/>
              </a:ext>
            </a:extLst>
          </p:cNvPr>
          <p:cNvSpPr txBox="1"/>
          <p:nvPr/>
        </p:nvSpPr>
        <p:spPr>
          <a:xfrm>
            <a:off x="342900" y="3750467"/>
            <a:ext cx="6756400" cy="14349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just">
              <a:lnSpc>
                <a:spcPct val="120000"/>
              </a:lnSpc>
              <a:buClr>
                <a:srgbClr val="FF0000"/>
              </a:buClr>
              <a:buFont typeface="+mj-lt"/>
              <a:buAutoNum type="arabicPeriod" startAt="4"/>
            </a:pPr>
            <a:r>
              <a:rPr lang="es-PE" sz="2500" u="sng" dirty="0">
                <a:latin typeface="Arial" panose="020B0604020202020204" pitchFamily="34" charset="0"/>
                <a:cs typeface="Arial" panose="020B0604020202020204" pitchFamily="34" charset="0"/>
                <a:sym typeface="Symbol" pitchFamily="18" charset="2"/>
              </a:rPr>
              <a:t>Vectores opuestos</a:t>
            </a:r>
            <a:r>
              <a:rPr lang="es-PE" sz="2500" dirty="0">
                <a:latin typeface="Arial" panose="020B0604020202020204" pitchFamily="34" charset="0"/>
                <a:cs typeface="Arial" panose="020B0604020202020204" pitchFamily="34" charset="0"/>
                <a:sym typeface="Symbol" pitchFamily="18" charset="2"/>
              </a:rPr>
              <a:t>: Son vectores que tienen igual módulo y dirección, pero sentido opuesto.</a:t>
            </a:r>
          </a:p>
        </p:txBody>
      </p:sp>
      <p:cxnSp>
        <p:nvCxnSpPr>
          <p:cNvPr id="36" name="Conector recto de flecha 35">
            <a:extLst>
              <a:ext uri="{FF2B5EF4-FFF2-40B4-BE49-F238E27FC236}">
                <a16:creationId xmlns:a16="http://schemas.microsoft.com/office/drawing/2014/main" id="{84608EC2-B541-4846-BE41-B71E828B3741}"/>
              </a:ext>
            </a:extLst>
          </p:cNvPr>
          <p:cNvCxnSpPr/>
          <p:nvPr/>
        </p:nvCxnSpPr>
        <p:spPr>
          <a:xfrm flipV="1">
            <a:off x="8999708" y="4039851"/>
            <a:ext cx="355600" cy="13843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ector recto de flecha 36">
            <a:extLst>
              <a:ext uri="{FF2B5EF4-FFF2-40B4-BE49-F238E27FC236}">
                <a16:creationId xmlns:a16="http://schemas.microsoft.com/office/drawing/2014/main" id="{3E708AB5-665C-0A41-9C2A-E167793BDE11}"/>
              </a:ext>
            </a:extLst>
          </p:cNvPr>
          <p:cNvCxnSpPr>
            <a:cxnSpLocks/>
          </p:cNvCxnSpPr>
          <p:nvPr/>
        </p:nvCxnSpPr>
        <p:spPr>
          <a:xfrm flipH="1">
            <a:off x="9747741" y="4022052"/>
            <a:ext cx="342290" cy="13843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CuadroTexto 37">
                <a:extLst>
                  <a:ext uri="{FF2B5EF4-FFF2-40B4-BE49-F238E27FC236}">
                    <a16:creationId xmlns:a16="http://schemas.microsoft.com/office/drawing/2014/main" id="{79287581-60DE-0B47-916D-89ADA377C438}"/>
                  </a:ext>
                </a:extLst>
              </p:cNvPr>
              <p:cNvSpPr txBox="1"/>
              <p:nvPr/>
            </p:nvSpPr>
            <p:spPr>
              <a:xfrm>
                <a:off x="8700767" y="4493474"/>
                <a:ext cx="440890" cy="477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s-PE" sz="2500" i="1" smtClean="0">
                              <a:solidFill>
                                <a:srgbClr val="035AE7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ES" sz="2500" b="0" i="1" smtClean="0">
                              <a:solidFill>
                                <a:srgbClr val="035AE7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acc>
                    </m:oMath>
                  </m:oMathPara>
                </a14:m>
                <a:endParaRPr lang="es-PE" sz="2500" dirty="0"/>
              </a:p>
            </p:txBody>
          </p:sp>
        </mc:Choice>
        <mc:Fallback xmlns="">
          <p:sp>
            <p:nvSpPr>
              <p:cNvPr id="38" name="CuadroTexto 37">
                <a:extLst>
                  <a:ext uri="{FF2B5EF4-FFF2-40B4-BE49-F238E27FC236}">
                    <a16:creationId xmlns:a16="http://schemas.microsoft.com/office/drawing/2014/main" id="{79287581-60DE-0B47-916D-89ADA377C4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0767" y="4493474"/>
                <a:ext cx="440890" cy="477054"/>
              </a:xfrm>
              <a:prstGeom prst="rect">
                <a:avLst/>
              </a:prstGeom>
              <a:blipFill>
                <a:blip r:embed="rId4"/>
                <a:stretch>
                  <a:fillRect t="-20513"/>
                </a:stretch>
              </a:blipFill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CuadroTexto 38">
                <a:extLst>
                  <a:ext uri="{FF2B5EF4-FFF2-40B4-BE49-F238E27FC236}">
                    <a16:creationId xmlns:a16="http://schemas.microsoft.com/office/drawing/2014/main" id="{068654C8-D8EA-2344-A85C-A4520C5B0ECE}"/>
                  </a:ext>
                </a:extLst>
              </p:cNvPr>
              <p:cNvSpPr txBox="1"/>
              <p:nvPr/>
            </p:nvSpPr>
            <p:spPr>
              <a:xfrm>
                <a:off x="9994900" y="4456137"/>
                <a:ext cx="436978" cy="5339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s-PE" sz="2500" i="1" smtClean="0">
                              <a:solidFill>
                                <a:srgbClr val="035AE7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ES" sz="2500" b="0" i="1" smtClean="0">
                              <a:solidFill>
                                <a:srgbClr val="035AE7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acc>
                    </m:oMath>
                  </m:oMathPara>
                </a14:m>
                <a:endParaRPr lang="es-PE" sz="2500" dirty="0"/>
              </a:p>
            </p:txBody>
          </p:sp>
        </mc:Choice>
        <mc:Fallback xmlns="">
          <p:sp>
            <p:nvSpPr>
              <p:cNvPr id="39" name="CuadroTexto 38">
                <a:extLst>
                  <a:ext uri="{FF2B5EF4-FFF2-40B4-BE49-F238E27FC236}">
                    <a16:creationId xmlns:a16="http://schemas.microsoft.com/office/drawing/2014/main" id="{068654C8-D8EA-2344-A85C-A4520C5B0E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94900" y="4456137"/>
                <a:ext cx="436978" cy="53392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Conector recto 39">
            <a:extLst>
              <a:ext uri="{FF2B5EF4-FFF2-40B4-BE49-F238E27FC236}">
                <a16:creationId xmlns:a16="http://schemas.microsoft.com/office/drawing/2014/main" id="{1136AD53-C00F-9C49-ADFC-3AC3574DF84F}"/>
              </a:ext>
            </a:extLst>
          </p:cNvPr>
          <p:cNvCxnSpPr/>
          <p:nvPr/>
        </p:nvCxnSpPr>
        <p:spPr>
          <a:xfrm>
            <a:off x="8999708" y="4027151"/>
            <a:ext cx="1625600" cy="12700"/>
          </a:xfrm>
          <a:prstGeom prst="line">
            <a:avLst/>
          </a:prstGeom>
          <a:ln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ector recto 40">
            <a:extLst>
              <a:ext uri="{FF2B5EF4-FFF2-40B4-BE49-F238E27FC236}">
                <a16:creationId xmlns:a16="http://schemas.microsoft.com/office/drawing/2014/main" id="{3C7AFAE2-8585-624F-9B2B-819242F83DF7}"/>
              </a:ext>
            </a:extLst>
          </p:cNvPr>
          <p:cNvCxnSpPr/>
          <p:nvPr/>
        </p:nvCxnSpPr>
        <p:spPr>
          <a:xfrm>
            <a:off x="8752549" y="5411451"/>
            <a:ext cx="1625600" cy="12700"/>
          </a:xfrm>
          <a:prstGeom prst="line">
            <a:avLst/>
          </a:prstGeom>
          <a:ln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6074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8" grpId="0"/>
      <p:bldP spid="33" grpId="0"/>
      <p:bldP spid="35" grpId="0"/>
      <p:bldP spid="38" grpId="0"/>
      <p:bldP spid="3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uadroTexto 21">
            <a:extLst>
              <a:ext uri="{FF2B5EF4-FFF2-40B4-BE49-F238E27FC236}">
                <a16:creationId xmlns:a16="http://schemas.microsoft.com/office/drawing/2014/main" id="{C2C25BEA-2579-7048-9F8A-DE02FEE1D55F}"/>
              </a:ext>
            </a:extLst>
          </p:cNvPr>
          <p:cNvSpPr txBox="1"/>
          <p:nvPr/>
        </p:nvSpPr>
        <p:spPr>
          <a:xfrm>
            <a:off x="330200" y="1716593"/>
            <a:ext cx="6756400" cy="1434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just">
              <a:lnSpc>
                <a:spcPct val="120000"/>
              </a:lnSpc>
              <a:buClr>
                <a:srgbClr val="FF0000"/>
              </a:buClr>
              <a:buFont typeface="+mj-lt"/>
              <a:buAutoNum type="arabicPeriod" startAt="5"/>
            </a:pPr>
            <a:r>
              <a:rPr lang="es-PE" sz="2500" u="sng" dirty="0">
                <a:latin typeface="Arial" panose="020B0604020202020204" pitchFamily="34" charset="0"/>
                <a:cs typeface="Arial" panose="020B0604020202020204" pitchFamily="34" charset="0"/>
                <a:sym typeface="Symbol" pitchFamily="18" charset="2"/>
              </a:rPr>
              <a:t>Vectores paralelos</a:t>
            </a:r>
            <a:r>
              <a:rPr lang="es-PE" sz="2500" dirty="0">
                <a:latin typeface="Arial" panose="020B0604020202020204" pitchFamily="34" charset="0"/>
                <a:cs typeface="Arial" panose="020B0604020202020204" pitchFamily="34" charset="0"/>
                <a:sym typeface="Symbol" pitchFamily="18" charset="2"/>
              </a:rPr>
              <a:t>: Son aquellos que tienen igual dirección, aunque no necesariamente igual módulo.</a:t>
            </a:r>
          </a:p>
        </p:txBody>
      </p: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7975B420-6CD4-9F4F-94BD-3F2A96E4F28F}"/>
              </a:ext>
            </a:extLst>
          </p:cNvPr>
          <p:cNvCxnSpPr/>
          <p:nvPr/>
        </p:nvCxnSpPr>
        <p:spPr>
          <a:xfrm flipV="1">
            <a:off x="9169400" y="1993900"/>
            <a:ext cx="355600" cy="13843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cto de flecha 25">
            <a:extLst>
              <a:ext uri="{FF2B5EF4-FFF2-40B4-BE49-F238E27FC236}">
                <a16:creationId xmlns:a16="http://schemas.microsoft.com/office/drawing/2014/main" id="{193283D6-63D7-9B45-9E9C-8A35519121C9}"/>
              </a:ext>
            </a:extLst>
          </p:cNvPr>
          <p:cNvCxnSpPr>
            <a:cxnSpLocks/>
          </p:cNvCxnSpPr>
          <p:nvPr/>
        </p:nvCxnSpPr>
        <p:spPr>
          <a:xfrm flipV="1">
            <a:off x="9933989" y="2459957"/>
            <a:ext cx="266700" cy="93067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CuadroTexto 27">
                <a:extLst>
                  <a:ext uri="{FF2B5EF4-FFF2-40B4-BE49-F238E27FC236}">
                    <a16:creationId xmlns:a16="http://schemas.microsoft.com/office/drawing/2014/main" id="{B1D00C84-307E-8547-8117-0A50D02B4544}"/>
                  </a:ext>
                </a:extLst>
              </p:cNvPr>
              <p:cNvSpPr txBox="1"/>
              <p:nvPr/>
            </p:nvSpPr>
            <p:spPr>
              <a:xfrm>
                <a:off x="8948955" y="2434823"/>
                <a:ext cx="440890" cy="477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s-PE" sz="2500" i="1" smtClean="0">
                              <a:solidFill>
                                <a:srgbClr val="035AE7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ES" sz="2500" b="0" i="1" smtClean="0">
                              <a:solidFill>
                                <a:srgbClr val="035AE7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s-PE" sz="2500" dirty="0"/>
              </a:p>
            </p:txBody>
          </p:sp>
        </mc:Choice>
        <mc:Fallback xmlns="">
          <p:sp>
            <p:nvSpPr>
              <p:cNvPr id="28" name="CuadroTexto 27">
                <a:extLst>
                  <a:ext uri="{FF2B5EF4-FFF2-40B4-BE49-F238E27FC236}">
                    <a16:creationId xmlns:a16="http://schemas.microsoft.com/office/drawing/2014/main" id="{B1D00C84-307E-8547-8117-0A50D02B45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8955" y="2434823"/>
                <a:ext cx="440890" cy="477054"/>
              </a:xfrm>
              <a:prstGeom prst="rect">
                <a:avLst/>
              </a:prstGeom>
              <a:blipFill>
                <a:blip r:embed="rId2"/>
                <a:stretch>
                  <a:fillRect t="-23077"/>
                </a:stretch>
              </a:blipFill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CuadroTexto 32">
                <a:extLst>
                  <a:ext uri="{FF2B5EF4-FFF2-40B4-BE49-F238E27FC236}">
                    <a16:creationId xmlns:a16="http://schemas.microsoft.com/office/drawing/2014/main" id="{19046D95-65B0-7248-9E9F-2FEE413DDA9D}"/>
                  </a:ext>
                </a:extLst>
              </p:cNvPr>
              <p:cNvSpPr txBox="1"/>
              <p:nvPr/>
            </p:nvSpPr>
            <p:spPr>
              <a:xfrm>
                <a:off x="10167474" y="2702327"/>
                <a:ext cx="503408" cy="477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s-PE" sz="2500" i="1" smtClean="0">
                              <a:solidFill>
                                <a:srgbClr val="035AE7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ES" sz="2500" b="0" i="1" smtClean="0">
                              <a:solidFill>
                                <a:srgbClr val="035AE7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acc>
                    </m:oMath>
                  </m:oMathPara>
                </a14:m>
                <a:endParaRPr lang="es-PE" sz="2500" dirty="0"/>
              </a:p>
            </p:txBody>
          </p:sp>
        </mc:Choice>
        <mc:Fallback xmlns="">
          <p:sp>
            <p:nvSpPr>
              <p:cNvPr id="33" name="CuadroTexto 32">
                <a:extLst>
                  <a:ext uri="{FF2B5EF4-FFF2-40B4-BE49-F238E27FC236}">
                    <a16:creationId xmlns:a16="http://schemas.microsoft.com/office/drawing/2014/main" id="{19046D95-65B0-7248-9E9F-2FEE413DDA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67474" y="2702327"/>
                <a:ext cx="503408" cy="4770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CuadroTexto 34">
            <a:extLst>
              <a:ext uri="{FF2B5EF4-FFF2-40B4-BE49-F238E27FC236}">
                <a16:creationId xmlns:a16="http://schemas.microsoft.com/office/drawing/2014/main" id="{04A58B28-D1D1-FE40-98B0-01C2C9988880}"/>
              </a:ext>
            </a:extLst>
          </p:cNvPr>
          <p:cNvSpPr txBox="1"/>
          <p:nvPr/>
        </p:nvSpPr>
        <p:spPr>
          <a:xfrm>
            <a:off x="330200" y="3902867"/>
            <a:ext cx="6756400" cy="9732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just">
              <a:lnSpc>
                <a:spcPct val="120000"/>
              </a:lnSpc>
              <a:buClr>
                <a:srgbClr val="FF0000"/>
              </a:buClr>
              <a:buFont typeface="+mj-lt"/>
              <a:buAutoNum type="arabicPeriod" startAt="6"/>
            </a:pPr>
            <a:r>
              <a:rPr lang="es-PE" sz="2500" u="sng" dirty="0">
                <a:latin typeface="Arial" panose="020B0604020202020204" pitchFamily="34" charset="0"/>
                <a:cs typeface="Arial" panose="020B0604020202020204" pitchFamily="34" charset="0"/>
                <a:sym typeface="Symbol" pitchFamily="18" charset="2"/>
              </a:rPr>
              <a:t>Vectores concurrentes</a:t>
            </a:r>
            <a:r>
              <a:rPr lang="es-PE" sz="2500" dirty="0">
                <a:latin typeface="Arial" panose="020B0604020202020204" pitchFamily="34" charset="0"/>
                <a:cs typeface="Arial" panose="020B0604020202020204" pitchFamily="34" charset="0"/>
                <a:sym typeface="Symbol" pitchFamily="18" charset="2"/>
              </a:rPr>
              <a:t>: Son vectores que tienen un punto en común.</a:t>
            </a:r>
          </a:p>
        </p:txBody>
      </p:sp>
      <p:cxnSp>
        <p:nvCxnSpPr>
          <p:cNvPr id="36" name="Conector recto de flecha 35">
            <a:extLst>
              <a:ext uri="{FF2B5EF4-FFF2-40B4-BE49-F238E27FC236}">
                <a16:creationId xmlns:a16="http://schemas.microsoft.com/office/drawing/2014/main" id="{84608EC2-B541-4846-BE41-B71E828B3741}"/>
              </a:ext>
            </a:extLst>
          </p:cNvPr>
          <p:cNvCxnSpPr>
            <a:cxnSpLocks/>
          </p:cNvCxnSpPr>
          <p:nvPr/>
        </p:nvCxnSpPr>
        <p:spPr>
          <a:xfrm flipV="1">
            <a:off x="8948955" y="5232148"/>
            <a:ext cx="630408" cy="47316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ector recto de flecha 36">
            <a:extLst>
              <a:ext uri="{FF2B5EF4-FFF2-40B4-BE49-F238E27FC236}">
                <a16:creationId xmlns:a16="http://schemas.microsoft.com/office/drawing/2014/main" id="{3E708AB5-665C-0A41-9C2A-E167793BDE11}"/>
              </a:ext>
            </a:extLst>
          </p:cNvPr>
          <p:cNvCxnSpPr>
            <a:cxnSpLocks/>
          </p:cNvCxnSpPr>
          <p:nvPr/>
        </p:nvCxnSpPr>
        <p:spPr>
          <a:xfrm flipH="1">
            <a:off x="9645680" y="4195109"/>
            <a:ext cx="308256" cy="93948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CuadroTexto 37">
                <a:extLst>
                  <a:ext uri="{FF2B5EF4-FFF2-40B4-BE49-F238E27FC236}">
                    <a16:creationId xmlns:a16="http://schemas.microsoft.com/office/drawing/2014/main" id="{79287581-60DE-0B47-916D-89ADA377C438}"/>
                  </a:ext>
                </a:extLst>
              </p:cNvPr>
              <p:cNvSpPr txBox="1"/>
              <p:nvPr/>
            </p:nvSpPr>
            <p:spPr>
              <a:xfrm>
                <a:off x="9425235" y="4260191"/>
                <a:ext cx="440890" cy="477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s-PE" sz="2500" i="1" smtClean="0">
                              <a:solidFill>
                                <a:srgbClr val="035AE7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ES" sz="2500" b="0" i="1" smtClean="0">
                              <a:solidFill>
                                <a:srgbClr val="035AE7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acc>
                    </m:oMath>
                  </m:oMathPara>
                </a14:m>
                <a:endParaRPr lang="es-PE" sz="2500" dirty="0"/>
              </a:p>
            </p:txBody>
          </p:sp>
        </mc:Choice>
        <mc:Fallback xmlns="">
          <p:sp>
            <p:nvSpPr>
              <p:cNvPr id="38" name="CuadroTexto 37">
                <a:extLst>
                  <a:ext uri="{FF2B5EF4-FFF2-40B4-BE49-F238E27FC236}">
                    <a16:creationId xmlns:a16="http://schemas.microsoft.com/office/drawing/2014/main" id="{79287581-60DE-0B47-916D-89ADA377C4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25235" y="4260191"/>
                <a:ext cx="440890" cy="477054"/>
              </a:xfrm>
              <a:prstGeom prst="rect">
                <a:avLst/>
              </a:prstGeom>
              <a:blipFill>
                <a:blip r:embed="rId4"/>
                <a:stretch>
                  <a:fillRect t="-23684"/>
                </a:stretch>
              </a:blipFill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CuadroTexto 38">
                <a:extLst>
                  <a:ext uri="{FF2B5EF4-FFF2-40B4-BE49-F238E27FC236}">
                    <a16:creationId xmlns:a16="http://schemas.microsoft.com/office/drawing/2014/main" id="{068654C8-D8EA-2344-A85C-A4520C5B0ECE}"/>
                  </a:ext>
                </a:extLst>
              </p:cNvPr>
              <p:cNvSpPr txBox="1"/>
              <p:nvPr/>
            </p:nvSpPr>
            <p:spPr>
              <a:xfrm>
                <a:off x="9264159" y="5432585"/>
                <a:ext cx="436978" cy="5339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s-PE" sz="2500" i="1" smtClean="0">
                              <a:solidFill>
                                <a:srgbClr val="035AE7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ES" sz="2500" b="0" i="1" smtClean="0">
                              <a:solidFill>
                                <a:srgbClr val="035AE7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acc>
                    </m:oMath>
                  </m:oMathPara>
                </a14:m>
                <a:endParaRPr lang="es-PE" sz="2500" dirty="0"/>
              </a:p>
            </p:txBody>
          </p:sp>
        </mc:Choice>
        <mc:Fallback xmlns="">
          <p:sp>
            <p:nvSpPr>
              <p:cNvPr id="39" name="CuadroTexto 38">
                <a:extLst>
                  <a:ext uri="{FF2B5EF4-FFF2-40B4-BE49-F238E27FC236}">
                    <a16:creationId xmlns:a16="http://schemas.microsoft.com/office/drawing/2014/main" id="{068654C8-D8EA-2344-A85C-A4520C5B0E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4159" y="5432585"/>
                <a:ext cx="436978" cy="53392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lipse 3">
            <a:extLst>
              <a:ext uri="{FF2B5EF4-FFF2-40B4-BE49-F238E27FC236}">
                <a16:creationId xmlns:a16="http://schemas.microsoft.com/office/drawing/2014/main" id="{08DC3CF0-E320-9A43-9342-88C86DD29703}"/>
              </a:ext>
            </a:extLst>
          </p:cNvPr>
          <p:cNvSpPr/>
          <p:nvPr/>
        </p:nvSpPr>
        <p:spPr>
          <a:xfrm>
            <a:off x="9540262" y="5137410"/>
            <a:ext cx="141949" cy="1143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cxnSp>
        <p:nvCxnSpPr>
          <p:cNvPr id="23" name="Conector recto de flecha 22">
            <a:extLst>
              <a:ext uri="{FF2B5EF4-FFF2-40B4-BE49-F238E27FC236}">
                <a16:creationId xmlns:a16="http://schemas.microsoft.com/office/drawing/2014/main" id="{CEE69C5B-5AA3-1744-91AB-6C03B2080B41}"/>
              </a:ext>
            </a:extLst>
          </p:cNvPr>
          <p:cNvCxnSpPr>
            <a:cxnSpLocks/>
          </p:cNvCxnSpPr>
          <p:nvPr/>
        </p:nvCxnSpPr>
        <p:spPr>
          <a:xfrm>
            <a:off x="9645680" y="5209002"/>
            <a:ext cx="1402508" cy="49630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CuadroTexto 23">
                <a:extLst>
                  <a:ext uri="{FF2B5EF4-FFF2-40B4-BE49-F238E27FC236}">
                    <a16:creationId xmlns:a16="http://schemas.microsoft.com/office/drawing/2014/main" id="{4E84EAAA-41D8-6742-966C-5A79E784B7E7}"/>
                  </a:ext>
                </a:extLst>
              </p:cNvPr>
              <p:cNvSpPr txBox="1"/>
              <p:nvPr/>
            </p:nvSpPr>
            <p:spPr>
              <a:xfrm>
                <a:off x="10238007" y="5019667"/>
                <a:ext cx="414472" cy="477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s-PE" sz="2500" i="1" smtClean="0">
                              <a:solidFill>
                                <a:srgbClr val="035AE7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ES" sz="2500" b="0" i="1" smtClean="0">
                              <a:solidFill>
                                <a:srgbClr val="035AE7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acc>
                    </m:oMath>
                  </m:oMathPara>
                </a14:m>
                <a:endParaRPr lang="es-PE" sz="2500" dirty="0"/>
              </a:p>
            </p:txBody>
          </p:sp>
        </mc:Choice>
        <mc:Fallback xmlns="">
          <p:sp>
            <p:nvSpPr>
              <p:cNvPr id="24" name="CuadroTexto 23">
                <a:extLst>
                  <a:ext uri="{FF2B5EF4-FFF2-40B4-BE49-F238E27FC236}">
                    <a16:creationId xmlns:a16="http://schemas.microsoft.com/office/drawing/2014/main" id="{4E84EAAA-41D8-6742-966C-5A79E784B7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38007" y="5019667"/>
                <a:ext cx="414472" cy="477054"/>
              </a:xfrm>
              <a:prstGeom prst="rect">
                <a:avLst/>
              </a:prstGeom>
              <a:blipFill>
                <a:blip r:embed="rId6"/>
                <a:stretch>
                  <a:fillRect t="-23684"/>
                </a:stretch>
              </a:blipFill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26717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8" grpId="0"/>
      <p:bldP spid="33" grpId="0"/>
      <p:bldP spid="35" grpId="0"/>
      <p:bldP spid="38" grpId="0"/>
      <p:bldP spid="39" grpId="0"/>
      <p:bldP spid="4" grpId="0" animBg="1"/>
      <p:bldP spid="2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Box 6">
            <a:extLst>
              <a:ext uri="{FF2B5EF4-FFF2-40B4-BE49-F238E27FC236}">
                <a16:creationId xmlns:a16="http://schemas.microsoft.com/office/drawing/2014/main" id="{316B6FAC-2565-E530-5362-F770861767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2894" y="1426759"/>
            <a:ext cx="11418570" cy="569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just">
              <a:lnSpc>
                <a:spcPct val="140000"/>
              </a:lnSpc>
            </a:pPr>
            <a:r>
              <a:rPr lang="es-ES" sz="2500" b="1" dirty="0">
                <a:solidFill>
                  <a:srgbClr val="FF0000"/>
                </a:solidFill>
                <a:cs typeface="Times New Roman" pitchFamily="18" charset="0"/>
              </a:rPr>
              <a:t>Vectores unitarios:</a:t>
            </a:r>
            <a:endParaRPr lang="es-PE" sz="2500" b="1" dirty="0">
              <a:solidFill>
                <a:srgbClr val="FF0000"/>
              </a:solidFill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1CD263A1-6F12-A54D-B80C-94F1F82C2B00}"/>
                  </a:ext>
                </a:extLst>
              </p:cNvPr>
              <p:cNvSpPr txBox="1"/>
              <p:nvPr/>
            </p:nvSpPr>
            <p:spPr>
              <a:xfrm>
                <a:off x="340995" y="1995444"/>
                <a:ext cx="11510010" cy="5116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20000"/>
                  </a:lnSpc>
                  <a:buClr>
                    <a:srgbClr val="FF0000"/>
                  </a:buClr>
                </a:pPr>
                <a:r>
                  <a:rPr lang="es-ES" sz="2500" dirty="0">
                    <a:latin typeface="Arial" panose="020B0604020202020204" pitchFamily="34" charset="0"/>
                    <a:cs typeface="Arial" panose="020B0604020202020204" pitchFamily="34" charset="0"/>
                    <a:sym typeface="Symbol" pitchFamily="18" charset="2"/>
                  </a:rPr>
                  <a:t>Un vector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s-PE" sz="2500" i="1" smtClean="0">
                            <a:solidFill>
                              <a:srgbClr val="035AE7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Symbol" pitchFamily="18" charset="2"/>
                          </a:rPr>
                        </m:ctrlPr>
                      </m:accPr>
                      <m:e>
                        <m:r>
                          <a:rPr lang="es-419" sz="2500" b="0" i="1" smtClean="0">
                            <a:solidFill>
                              <a:srgbClr val="035AE7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Symbol" pitchFamily="18" charset="2"/>
                          </a:rPr>
                          <m:t>𝑢</m:t>
                        </m:r>
                      </m:e>
                    </m:acc>
                  </m:oMath>
                </a14:m>
                <a:r>
                  <a:rPr lang="es-ES" sz="2500" dirty="0">
                    <a:solidFill>
                      <a:srgbClr val="035AE7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Symbol" pitchFamily="18" charset="2"/>
                  </a:rPr>
                  <a:t> </a:t>
                </a:r>
                <a:r>
                  <a:rPr lang="es-ES" sz="2500" dirty="0">
                    <a:latin typeface="Arial" panose="020B0604020202020204" pitchFamily="34" charset="0"/>
                    <a:cs typeface="Arial" panose="020B0604020202020204" pitchFamily="34" charset="0"/>
                    <a:sym typeface="Symbol" pitchFamily="18" charset="2"/>
                  </a:rPr>
                  <a:t>es unitario si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s-PE" sz="2500" i="1" smtClean="0">
                            <a:solidFill>
                              <a:srgbClr val="035AE7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Symbol" pitchFamily="18" charset="2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s-PE" sz="2500" i="1">
                                <a:solidFill>
                                  <a:srgbClr val="035AE7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  <a:sym typeface="Symbol" pitchFamily="18" charset="2"/>
                              </a:rPr>
                            </m:ctrlPr>
                          </m:accPr>
                          <m:e>
                            <m:r>
                              <a:rPr lang="es-419" sz="2500" b="0" i="1" smtClean="0">
                                <a:solidFill>
                                  <a:srgbClr val="035AE7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  <a:sym typeface="Symbol" pitchFamily="18" charset="2"/>
                              </a:rPr>
                              <m:t>𝑢</m:t>
                            </m:r>
                          </m:e>
                        </m:acc>
                      </m:e>
                    </m:d>
                    <m:r>
                      <a:rPr lang="es-ES" sz="2500" b="0" i="1" smtClean="0">
                        <a:solidFill>
                          <a:srgbClr val="035AE7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  <a:sym typeface="Symbol" pitchFamily="18" charset="2"/>
                      </a:rPr>
                      <m:t>=1</m:t>
                    </m:r>
                    <m:r>
                      <a:rPr lang="es-ES" sz="2500" b="0" i="0" smtClean="0">
                        <a:solidFill>
                          <a:srgbClr val="035AE7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  <a:sym typeface="Symbol" pitchFamily="18" charset="2"/>
                      </a:rPr>
                      <m:t>.</m:t>
                    </m:r>
                  </m:oMath>
                </a14:m>
                <a:endParaRPr lang="es-PE" sz="2500" dirty="0">
                  <a:latin typeface="Arial" panose="020B0604020202020204" pitchFamily="34" charset="0"/>
                  <a:cs typeface="Arial" panose="020B0604020202020204" pitchFamily="34" charset="0"/>
                  <a:sym typeface="Symbol" pitchFamily="18" charset="2"/>
                </a:endParaRPr>
              </a:p>
            </p:txBody>
          </p:sp>
        </mc:Choice>
        <mc:Fallback xmlns=""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1CD263A1-6F12-A54D-B80C-94F1F82C2B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995" y="1995444"/>
                <a:ext cx="11510010" cy="511615"/>
              </a:xfrm>
              <a:prstGeom prst="rect">
                <a:avLst/>
              </a:prstGeom>
              <a:blipFill>
                <a:blip r:embed="rId2"/>
                <a:stretch>
                  <a:fillRect l="-900" t="-2381" b="-27381"/>
                </a:stretch>
              </a:blipFill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uadroTexto 11">
                <a:extLst>
                  <a:ext uri="{FF2B5EF4-FFF2-40B4-BE49-F238E27FC236}">
                    <a16:creationId xmlns:a16="http://schemas.microsoft.com/office/drawing/2014/main" id="{23743EFF-AF04-A743-B6EA-CB1A8E2FB29E}"/>
                  </a:ext>
                </a:extLst>
              </p:cNvPr>
              <p:cNvSpPr txBox="1"/>
              <p:nvPr/>
            </p:nvSpPr>
            <p:spPr>
              <a:xfrm>
                <a:off x="4039234" y="3809586"/>
                <a:ext cx="3632213" cy="122899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es-PE" sz="2500" i="1" smtClean="0">
                              <a:solidFill>
                                <a:srgbClr val="035AE7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  <a:sym typeface="Symbol" pitchFamily="18" charset="2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s-PE" sz="2500" i="1">
                                  <a:solidFill>
                                    <a:srgbClr val="035AE7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  <a:sym typeface="Symbol" pitchFamily="18" charset="2"/>
                                </a:rPr>
                              </m:ctrlPr>
                            </m:accPr>
                            <m:e>
                              <m:r>
                                <a:rPr lang="es-ES" sz="2500" i="1">
                                  <a:solidFill>
                                    <a:srgbClr val="035AE7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  <a:sym typeface="Symbol" pitchFamily="18" charset="2"/>
                                </a:rPr>
                                <m:t>𝑣</m:t>
                              </m:r>
                            </m:e>
                          </m:acc>
                        </m:e>
                      </m:d>
                      <m:r>
                        <a:rPr lang="es-ES" sz="2500" b="0" i="1" smtClean="0">
                          <a:solidFill>
                            <a:srgbClr val="035AE7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  <a:sym typeface="Symbol" pitchFamily="18" charset="2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s-ES" sz="2500" b="0" i="1" smtClean="0">
                              <a:solidFill>
                                <a:srgbClr val="035AE7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  <a:sym typeface="Symbol" pitchFamily="18" charset="2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s-ES" sz="2500" b="0" i="1" smtClean="0">
                                  <a:solidFill>
                                    <a:srgbClr val="035AE7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  <a:sym typeface="Symbol" pitchFamily="18" charset="2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s-PE" sz="2500" i="1">
                                      <a:solidFill>
                                        <a:srgbClr val="035AE7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  <a:sym typeface="Symbol" pitchFamily="18" charset="2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s-PE" sz="2500" i="1">
                                          <a:solidFill>
                                            <a:srgbClr val="035AE7"/>
                                          </a:solid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  <a:sym typeface="Symbol" pitchFamily="18" charset="2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s-419" sz="2500" b="0" i="1" smtClean="0">
                                          <a:solidFill>
                                            <a:srgbClr val="035AE7"/>
                                          </a:solid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  <a:sym typeface="Symbol" pitchFamily="18" charset="2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ad>
                                        <m:radPr>
                                          <m:degHide m:val="on"/>
                                          <m:ctrlPr>
                                            <a:rPr lang="es-ES" sz="2500" i="1">
                                              <a:solidFill>
                                                <a:srgbClr val="035AE7"/>
                                              </a:solidFill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  <a:sym typeface="Symbol" pitchFamily="18" charset="2"/>
                                            </a:rPr>
                                          </m:ctrlPr>
                                        </m:radPr>
                                        <m:deg/>
                                        <m:e>
                                          <m:r>
                                            <a:rPr lang="es-419" sz="2500" i="1">
                                              <a:solidFill>
                                                <a:srgbClr val="035AE7"/>
                                              </a:solidFill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  <a:sym typeface="Symbol" pitchFamily="18" charset="2"/>
                                            </a:rPr>
                                            <m:t>2</m:t>
                                          </m:r>
                                        </m:e>
                                      </m:rad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s-ES" sz="2500" b="0" i="1" smtClean="0">
                                  <a:solidFill>
                                    <a:srgbClr val="035AE7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  <a:sym typeface="Symbol" pitchFamily="18" charset="2"/>
                                </a:rPr>
                                <m:t>2</m:t>
                              </m:r>
                            </m:sup>
                          </m:sSup>
                          <m:r>
                            <a:rPr lang="es-ES" sz="2500" b="0" i="1" smtClean="0">
                              <a:solidFill>
                                <a:srgbClr val="035AE7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  <a:sym typeface="Symbol" pitchFamily="18" charset="2"/>
                            </a:rPr>
                            <m:t>+</m:t>
                          </m:r>
                          <m:sSup>
                            <m:sSupPr>
                              <m:ctrlPr>
                                <a:rPr lang="es-ES" sz="2500" i="1">
                                  <a:solidFill>
                                    <a:srgbClr val="035AE7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  <a:sym typeface="Symbol" pitchFamily="18" charset="2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s-PE" sz="2500" i="1">
                                      <a:solidFill>
                                        <a:srgbClr val="035AE7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  <a:sym typeface="Symbol" pitchFamily="18" charset="2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s-PE" sz="2500" i="1">
                                          <a:solidFill>
                                            <a:srgbClr val="035AE7"/>
                                          </a:solid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  <a:sym typeface="Symbol" pitchFamily="18" charset="2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s-419" sz="2500" i="1">
                                          <a:solidFill>
                                            <a:srgbClr val="035AE7"/>
                                          </a:solid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  <a:sym typeface="Symbol" pitchFamily="18" charset="2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ad>
                                        <m:radPr>
                                          <m:degHide m:val="on"/>
                                          <m:ctrlPr>
                                            <a:rPr lang="es-ES" sz="2500" i="1">
                                              <a:solidFill>
                                                <a:srgbClr val="035AE7"/>
                                              </a:solidFill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  <a:sym typeface="Symbol" pitchFamily="18" charset="2"/>
                                            </a:rPr>
                                          </m:ctrlPr>
                                        </m:radPr>
                                        <m:deg/>
                                        <m:e>
                                          <m:r>
                                            <a:rPr lang="es-419" sz="2500" i="1">
                                              <a:solidFill>
                                                <a:srgbClr val="035AE7"/>
                                              </a:solidFill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  <a:sym typeface="Symbol" pitchFamily="18" charset="2"/>
                                            </a:rPr>
                                            <m:t>2</m:t>
                                          </m:r>
                                        </m:e>
                                      </m:rad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s-ES" sz="2500" i="1">
                                  <a:solidFill>
                                    <a:srgbClr val="035AE7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  <a:sym typeface="Symbol" pitchFamily="18" charset="2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s-PE" sz="2500" dirty="0"/>
              </a:p>
            </p:txBody>
          </p:sp>
        </mc:Choice>
        <mc:Fallback xmlns="">
          <p:sp>
            <p:nvSpPr>
              <p:cNvPr id="12" name="CuadroTexto 11">
                <a:extLst>
                  <a:ext uri="{FF2B5EF4-FFF2-40B4-BE49-F238E27FC236}">
                    <a16:creationId xmlns:a16="http://schemas.microsoft.com/office/drawing/2014/main" id="{23743EFF-AF04-A743-B6EA-CB1A8E2FB2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9234" y="3809586"/>
                <a:ext cx="3632213" cy="122899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uadroTexto 14">
                <a:extLst>
                  <a:ext uri="{FF2B5EF4-FFF2-40B4-BE49-F238E27FC236}">
                    <a16:creationId xmlns:a16="http://schemas.microsoft.com/office/drawing/2014/main" id="{1FF77616-2487-414B-B923-8930D66BECCA}"/>
                  </a:ext>
                </a:extLst>
              </p:cNvPr>
              <p:cNvSpPr txBox="1"/>
              <p:nvPr/>
            </p:nvSpPr>
            <p:spPr>
              <a:xfrm>
                <a:off x="340995" y="3026358"/>
                <a:ext cx="11510010" cy="8141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20000"/>
                  </a:lnSpc>
                  <a:buClr>
                    <a:srgbClr val="FF0000"/>
                  </a:buClr>
                </a:pPr>
                <a:r>
                  <a:rPr lang="es-ES" sz="2500" dirty="0">
                    <a:latin typeface="Arial" panose="020B0604020202020204" pitchFamily="34" charset="0"/>
                    <a:cs typeface="Arial" panose="020B0604020202020204" pitchFamily="34" charset="0"/>
                    <a:sym typeface="Symbol" pitchFamily="18" charset="2"/>
                  </a:rPr>
                  <a:t>Sea el vector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s-PE" sz="2500" i="1" smtClean="0">
                            <a:solidFill>
                              <a:srgbClr val="035AE7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Symbol" pitchFamily="18" charset="2"/>
                          </a:rPr>
                        </m:ctrlPr>
                      </m:accPr>
                      <m:e>
                        <m:r>
                          <a:rPr lang="es-ES" sz="2500" i="1">
                            <a:solidFill>
                              <a:srgbClr val="035AE7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Symbol" pitchFamily="18" charset="2"/>
                          </a:rPr>
                          <m:t>𝑣</m:t>
                        </m:r>
                      </m:e>
                    </m:acc>
                    <m:r>
                      <a:rPr lang="es-ES" sz="2500" i="1">
                        <a:solidFill>
                          <a:srgbClr val="035AE7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  <a:sym typeface="Symbol" pitchFamily="18" charset="2"/>
                      </a:rPr>
                      <m:t>=</m:t>
                    </m:r>
                    <m:d>
                      <m:dPr>
                        <m:ctrlPr>
                          <a:rPr lang="es-PE" sz="2500" i="1">
                            <a:solidFill>
                              <a:srgbClr val="035AE7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Symbol" pitchFamily="18" charset="2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s-PE" sz="2500" i="1">
                                <a:solidFill>
                                  <a:srgbClr val="035AE7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  <a:sym typeface="Symbol" pitchFamily="18" charset="2"/>
                              </a:rPr>
                            </m:ctrlPr>
                          </m:fPr>
                          <m:num>
                            <m:r>
                              <a:rPr lang="es-419" sz="2500" b="0" i="1" smtClean="0">
                                <a:solidFill>
                                  <a:srgbClr val="035AE7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  <a:sym typeface="Symbol" pitchFamily="18" charset="2"/>
                              </a:rPr>
                              <m:t>1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s-ES" sz="2500" i="1" smtClean="0">
                                    <a:solidFill>
                                      <a:srgbClr val="035AE7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  <a:sym typeface="Symbol" pitchFamily="18" charset="2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s-419" sz="2500" b="0" i="1" smtClean="0">
                                    <a:solidFill>
                                      <a:srgbClr val="035AE7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  <a:sym typeface="Symbol" pitchFamily="18" charset="2"/>
                                  </a:rPr>
                                  <m:t>2</m:t>
                                </m:r>
                              </m:e>
                            </m:rad>
                          </m:den>
                        </m:f>
                        <m:r>
                          <a:rPr lang="es-ES" sz="2500" i="1">
                            <a:solidFill>
                              <a:srgbClr val="035AE7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Symbol" pitchFamily="18" charset="2"/>
                          </a:rPr>
                          <m:t>;</m:t>
                        </m:r>
                        <m:f>
                          <m:fPr>
                            <m:ctrlPr>
                              <a:rPr lang="es-PE" sz="2500" i="1">
                                <a:solidFill>
                                  <a:srgbClr val="035AE7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  <a:sym typeface="Symbol" pitchFamily="18" charset="2"/>
                              </a:rPr>
                            </m:ctrlPr>
                          </m:fPr>
                          <m:num>
                            <m:r>
                              <a:rPr lang="es-419" sz="2500" b="0" i="1" smtClean="0">
                                <a:solidFill>
                                  <a:srgbClr val="035AE7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  <a:sym typeface="Symbol" pitchFamily="18" charset="2"/>
                              </a:rPr>
                              <m:t>1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s-ES" sz="2500" i="1">
                                    <a:solidFill>
                                      <a:srgbClr val="035AE7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  <a:sym typeface="Symbol" pitchFamily="18" charset="2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s-419" sz="2500" i="1">
                                    <a:solidFill>
                                      <a:srgbClr val="035AE7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  <a:sym typeface="Symbol" pitchFamily="18" charset="2"/>
                                  </a:rPr>
                                  <m:t>2</m:t>
                                </m:r>
                              </m:e>
                            </m:rad>
                          </m:den>
                        </m:f>
                      </m:e>
                    </m:d>
                  </m:oMath>
                </a14:m>
                <a:r>
                  <a:rPr lang="es-PE" sz="2500" dirty="0">
                    <a:latin typeface="Arial" panose="020B0604020202020204" pitchFamily="34" charset="0"/>
                    <a:cs typeface="Arial" panose="020B0604020202020204" pitchFamily="34" charset="0"/>
                    <a:sym typeface="Symbol" pitchFamily="18" charset="2"/>
                  </a:rPr>
                  <a:t>. Verifiquemos si es un vector unitario.</a:t>
                </a:r>
              </a:p>
            </p:txBody>
          </p:sp>
        </mc:Choice>
        <mc:Fallback xmlns="">
          <p:sp>
            <p:nvSpPr>
              <p:cNvPr id="15" name="CuadroTexto 14">
                <a:extLst>
                  <a:ext uri="{FF2B5EF4-FFF2-40B4-BE49-F238E27FC236}">
                    <a16:creationId xmlns:a16="http://schemas.microsoft.com/office/drawing/2014/main" id="{1FF77616-2487-414B-B923-8930D66BEC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995" y="3026358"/>
                <a:ext cx="11510010" cy="814197"/>
              </a:xfrm>
              <a:prstGeom prst="rect">
                <a:avLst/>
              </a:prstGeom>
              <a:blipFill>
                <a:blip r:embed="rId4"/>
                <a:stretch>
                  <a:fillRect l="-900" b="-1493"/>
                </a:stretch>
              </a:blipFill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uadroTexto 17">
                <a:extLst>
                  <a:ext uri="{FF2B5EF4-FFF2-40B4-BE49-F238E27FC236}">
                    <a16:creationId xmlns:a16="http://schemas.microsoft.com/office/drawing/2014/main" id="{16D8970A-54E2-1749-BF54-A29A4D9B0796}"/>
                  </a:ext>
                </a:extLst>
              </p:cNvPr>
              <p:cNvSpPr txBox="1"/>
              <p:nvPr/>
            </p:nvSpPr>
            <p:spPr>
              <a:xfrm>
                <a:off x="4039234" y="5085663"/>
                <a:ext cx="1374864" cy="477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es-PE" sz="2500" i="1" smtClean="0">
                              <a:solidFill>
                                <a:srgbClr val="035AE7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  <a:sym typeface="Symbol" pitchFamily="18" charset="2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s-PE" sz="2500" i="1">
                                  <a:solidFill>
                                    <a:srgbClr val="035AE7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  <a:sym typeface="Symbol" pitchFamily="18" charset="2"/>
                                </a:rPr>
                              </m:ctrlPr>
                            </m:accPr>
                            <m:e>
                              <m:r>
                                <a:rPr lang="es-ES" sz="2500" i="1">
                                  <a:solidFill>
                                    <a:srgbClr val="035AE7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  <a:sym typeface="Symbol" pitchFamily="18" charset="2"/>
                                </a:rPr>
                                <m:t>𝑣</m:t>
                              </m:r>
                            </m:e>
                          </m:acc>
                        </m:e>
                      </m:d>
                      <m:r>
                        <a:rPr lang="es-ES" sz="2500" b="0" i="1" smtClean="0">
                          <a:solidFill>
                            <a:srgbClr val="035AE7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  <a:sym typeface="Symbol" pitchFamily="18" charset="2"/>
                        </a:rPr>
                        <m:t>=1</m:t>
                      </m:r>
                    </m:oMath>
                  </m:oMathPara>
                </a14:m>
                <a:endParaRPr lang="es-PE" sz="2500" dirty="0">
                  <a:solidFill>
                    <a:srgbClr val="035AE7"/>
                  </a:solidFill>
                </a:endParaRPr>
              </a:p>
            </p:txBody>
          </p:sp>
        </mc:Choice>
        <mc:Fallback xmlns="">
          <p:sp>
            <p:nvSpPr>
              <p:cNvPr id="18" name="CuadroTexto 17">
                <a:extLst>
                  <a:ext uri="{FF2B5EF4-FFF2-40B4-BE49-F238E27FC236}">
                    <a16:creationId xmlns:a16="http://schemas.microsoft.com/office/drawing/2014/main" id="{16D8970A-54E2-1749-BF54-A29A4D9B07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9234" y="5085663"/>
                <a:ext cx="1374864" cy="477054"/>
              </a:xfrm>
              <a:prstGeom prst="rect">
                <a:avLst/>
              </a:prstGeom>
              <a:blipFill>
                <a:blip r:embed="rId5"/>
                <a:stretch>
                  <a:fillRect t="-17722"/>
                </a:stretch>
              </a:blipFill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uadroTexto 18">
                <a:extLst>
                  <a:ext uri="{FF2B5EF4-FFF2-40B4-BE49-F238E27FC236}">
                    <a16:creationId xmlns:a16="http://schemas.microsoft.com/office/drawing/2014/main" id="{67B89221-4B43-4E41-A203-AEDAAD7A1F04}"/>
                  </a:ext>
                </a:extLst>
              </p:cNvPr>
              <p:cNvSpPr txBox="1"/>
              <p:nvPr/>
            </p:nvSpPr>
            <p:spPr>
              <a:xfrm>
                <a:off x="3959181" y="5736488"/>
                <a:ext cx="5413419" cy="51155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20000"/>
                  </a:lnSpc>
                  <a:buClr>
                    <a:srgbClr val="FF0000"/>
                  </a:buClr>
                </a:pPr>
                <a:r>
                  <a:rPr lang="es-ES" sz="2500" dirty="0">
                    <a:latin typeface="Arial" panose="020B0604020202020204" pitchFamily="34" charset="0"/>
                    <a:cs typeface="Arial" panose="020B0604020202020204" pitchFamily="34" charset="0"/>
                    <a:sym typeface="Symbol" pitchFamily="18" charset="2"/>
                  </a:rPr>
                  <a:t>Por lo tanto,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s-PE" sz="2500" i="1" smtClean="0">
                            <a:solidFill>
                              <a:srgbClr val="035AE7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Symbol" pitchFamily="18" charset="2"/>
                          </a:rPr>
                        </m:ctrlPr>
                      </m:accPr>
                      <m:e>
                        <m:r>
                          <a:rPr lang="es-ES" sz="2500" i="1">
                            <a:solidFill>
                              <a:srgbClr val="035AE7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Symbol" pitchFamily="18" charset="2"/>
                          </a:rPr>
                          <m:t>𝑣</m:t>
                        </m:r>
                      </m:e>
                    </m:acc>
                  </m:oMath>
                </a14:m>
                <a:r>
                  <a:rPr lang="es-ES" sz="2500" dirty="0">
                    <a:latin typeface="Arial" panose="020B0604020202020204" pitchFamily="34" charset="0"/>
                    <a:cs typeface="Arial" panose="020B0604020202020204" pitchFamily="34" charset="0"/>
                    <a:sym typeface="Symbol" pitchFamily="18" charset="2"/>
                  </a:rPr>
                  <a:t> es un vector unitario.</a:t>
                </a:r>
                <a:endParaRPr lang="es-PE" sz="2500" dirty="0">
                  <a:latin typeface="Arial" panose="020B0604020202020204" pitchFamily="34" charset="0"/>
                  <a:cs typeface="Arial" panose="020B0604020202020204" pitchFamily="34" charset="0"/>
                  <a:sym typeface="Symbol" pitchFamily="18" charset="2"/>
                </a:endParaRPr>
              </a:p>
            </p:txBody>
          </p:sp>
        </mc:Choice>
        <mc:Fallback xmlns="">
          <p:sp>
            <p:nvSpPr>
              <p:cNvPr id="19" name="CuadroTexto 18">
                <a:extLst>
                  <a:ext uri="{FF2B5EF4-FFF2-40B4-BE49-F238E27FC236}">
                    <a16:creationId xmlns:a16="http://schemas.microsoft.com/office/drawing/2014/main" id="{67B89221-4B43-4E41-A203-AEDAAD7A1F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9181" y="5736488"/>
                <a:ext cx="5413419" cy="511550"/>
              </a:xfrm>
              <a:prstGeom prst="rect">
                <a:avLst/>
              </a:prstGeom>
              <a:blipFill>
                <a:blip r:embed="rId6"/>
                <a:stretch>
                  <a:fillRect l="-1800" t="-2381" b="-27381"/>
                </a:stretch>
              </a:blipFill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 Box 6">
            <a:extLst>
              <a:ext uri="{FF2B5EF4-FFF2-40B4-BE49-F238E27FC236}">
                <a16:creationId xmlns:a16="http://schemas.microsoft.com/office/drawing/2014/main" id="{C66A4596-109D-2087-44F4-B22F298028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995" y="2588330"/>
            <a:ext cx="1975223" cy="569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just">
              <a:lnSpc>
                <a:spcPct val="140000"/>
              </a:lnSpc>
            </a:pPr>
            <a:r>
              <a:rPr lang="es-ES" sz="2500" b="1" dirty="0">
                <a:solidFill>
                  <a:srgbClr val="C00000"/>
                </a:solidFill>
                <a:cs typeface="Times New Roman" pitchFamily="18" charset="0"/>
              </a:rPr>
              <a:t>Ejemplo 2:</a:t>
            </a:r>
            <a:endParaRPr lang="es-PE" sz="2500" b="1" dirty="0">
              <a:solidFill>
                <a:srgbClr val="C00000"/>
              </a:solidFill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4577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0" grpId="0"/>
      <p:bldP spid="12" grpId="0"/>
      <p:bldP spid="15" grpId="0"/>
      <p:bldP spid="18" grpId="0"/>
      <p:bldP spid="19" grpId="0"/>
      <p:bldP spid="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 Box 6">
                <a:extLst>
                  <a:ext uri="{FF2B5EF4-FFF2-40B4-BE49-F238E27FC236}">
                    <a16:creationId xmlns:a16="http://schemas.microsoft.com/office/drawing/2014/main" id="{316B6FAC-2565-E530-5362-F7708617675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86715" y="2116686"/>
                <a:ext cx="11418570" cy="56932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algn="just">
                  <a:lnSpc>
                    <a:spcPct val="140000"/>
                  </a:lnSpc>
                </a:pPr>
                <a:r>
                  <a:rPr lang="es-ES" sz="2500" dirty="0">
                    <a:cs typeface="Times New Roman" pitchFamily="18" charset="0"/>
                  </a:rPr>
                  <a:t>Todo vector no nulo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s-PE" sz="25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Symbol" pitchFamily="18" charset="2"/>
                          </a:rPr>
                        </m:ctrlPr>
                      </m:accPr>
                      <m:e>
                        <m:r>
                          <a:rPr lang="es-ES" sz="25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Symbol" pitchFamily="18" charset="2"/>
                          </a:rPr>
                          <m:t>𝑣</m:t>
                        </m:r>
                      </m:e>
                    </m:acc>
                  </m:oMath>
                </a14:m>
                <a:r>
                  <a:rPr lang="es-ES" sz="2500" dirty="0">
                    <a:solidFill>
                      <a:srgbClr val="002060"/>
                    </a:solidFill>
                    <a:cs typeface="Times New Roman" pitchFamily="18" charset="0"/>
                  </a:rPr>
                  <a:t> </a:t>
                </a:r>
                <a:r>
                  <a:rPr lang="es-ES" sz="2500" dirty="0">
                    <a:cs typeface="Times New Roman" pitchFamily="18" charset="0"/>
                  </a:rPr>
                  <a:t>tiene un vector unitario generador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s-PE" sz="25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Symbol" pitchFamily="18" charset="2"/>
                          </a:rPr>
                        </m:ctrlPr>
                      </m:accPr>
                      <m:e>
                        <m:r>
                          <a:rPr lang="es-ES" sz="25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Symbol" pitchFamily="18" charset="2"/>
                          </a:rPr>
                          <m:t>𝑢</m:t>
                        </m:r>
                      </m:e>
                    </m:acc>
                  </m:oMath>
                </a14:m>
                <a:r>
                  <a:rPr lang="es-ES" sz="2500" dirty="0">
                    <a:cs typeface="Times New Roman" pitchFamily="18" charset="0"/>
                  </a:rPr>
                  <a:t>.</a:t>
                </a:r>
                <a:endParaRPr lang="es-PE" sz="2500" dirty="0"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17" name="Text Box 6">
                <a:extLst>
                  <a:ext uri="{FF2B5EF4-FFF2-40B4-BE49-F238E27FC236}">
                    <a16:creationId xmlns:a16="http://schemas.microsoft.com/office/drawing/2014/main" id="{316B6FAC-2565-E530-5362-F770861767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86715" y="2116686"/>
                <a:ext cx="11418570" cy="569323"/>
              </a:xfrm>
              <a:prstGeom prst="rect">
                <a:avLst/>
              </a:prstGeom>
              <a:blipFill>
                <a:blip r:embed="rId2"/>
                <a:stretch>
                  <a:fillRect l="-854" b="-24468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uadroTexto 3">
            <a:extLst>
              <a:ext uri="{FF2B5EF4-FFF2-40B4-BE49-F238E27FC236}">
                <a16:creationId xmlns:a16="http://schemas.microsoft.com/office/drawing/2014/main" id="{560B62D7-DB17-5E0F-4F42-369BC591C087}"/>
              </a:ext>
            </a:extLst>
          </p:cNvPr>
          <p:cNvSpPr txBox="1"/>
          <p:nvPr/>
        </p:nvSpPr>
        <p:spPr>
          <a:xfrm>
            <a:off x="492080" y="1591617"/>
            <a:ext cx="711478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800" b="1" dirty="0">
                <a:solidFill>
                  <a:srgbClr val="FF0000"/>
                </a:solidFill>
                <a:cs typeface="Times New Roman" pitchFamily="18" charset="0"/>
              </a:rPr>
              <a:t>Vector unitario generador de un vector dado </a:t>
            </a:r>
            <a:endParaRPr lang="es-PE" sz="2800" b="1" dirty="0">
              <a:solidFill>
                <a:srgbClr val="FF0000"/>
              </a:solidFill>
            </a:endParaRPr>
          </a:p>
        </p:txBody>
      </p:sp>
      <p:grpSp>
        <p:nvGrpSpPr>
          <p:cNvPr id="14" name="Grupo 13">
            <a:extLst>
              <a:ext uri="{FF2B5EF4-FFF2-40B4-BE49-F238E27FC236}">
                <a16:creationId xmlns:a16="http://schemas.microsoft.com/office/drawing/2014/main" id="{E5B7D9B4-96C3-A6DE-6308-9415C44700AE}"/>
              </a:ext>
            </a:extLst>
          </p:cNvPr>
          <p:cNvGrpSpPr/>
          <p:nvPr/>
        </p:nvGrpSpPr>
        <p:grpSpPr>
          <a:xfrm>
            <a:off x="432435" y="2753778"/>
            <a:ext cx="9770431" cy="910377"/>
            <a:chOff x="432435" y="2753778"/>
            <a:chExt cx="9770431" cy="91037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CuadroTexto 17">
                  <a:extLst>
                    <a:ext uri="{FF2B5EF4-FFF2-40B4-BE49-F238E27FC236}">
                      <a16:creationId xmlns:a16="http://schemas.microsoft.com/office/drawing/2014/main" id="{16D8970A-54E2-1749-BF54-A29A4D9B0796}"/>
                    </a:ext>
                  </a:extLst>
                </p:cNvPr>
                <p:cNvSpPr txBox="1"/>
                <p:nvPr/>
              </p:nvSpPr>
              <p:spPr>
                <a:xfrm>
                  <a:off x="8790876" y="2753778"/>
                  <a:ext cx="1411990" cy="9103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s-PE" sz="2500" b="1" i="1" smtClean="0">
                                <a:solidFill>
                                  <a:srgbClr val="035AE7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  <a:sym typeface="Symbol" pitchFamily="18" charset="2"/>
                              </a:rPr>
                            </m:ctrlPr>
                          </m:accPr>
                          <m:e>
                            <m:r>
                              <a:rPr lang="es-ES" sz="2500" b="1" i="1">
                                <a:solidFill>
                                  <a:srgbClr val="035AE7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  <a:sym typeface="Symbol" pitchFamily="18" charset="2"/>
                              </a:rPr>
                              <m:t>𝒖</m:t>
                            </m:r>
                          </m:e>
                        </m:acc>
                        <m:r>
                          <a:rPr lang="es-ES" sz="2500" b="1" i="1" smtClean="0">
                            <a:solidFill>
                              <a:srgbClr val="035AE7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Symbol" pitchFamily="18" charset="2"/>
                          </a:rPr>
                          <m:t>=</m:t>
                        </m:r>
                        <m:f>
                          <m:fPr>
                            <m:ctrlPr>
                              <a:rPr lang="es-ES" sz="2500" b="1" i="1" smtClean="0">
                                <a:solidFill>
                                  <a:srgbClr val="035AE7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  <a:sym typeface="Symbol" pitchFamily="18" charset="2"/>
                              </a:rPr>
                            </m:ctrlPr>
                          </m:fPr>
                          <m:num>
                            <m:acc>
                              <m:accPr>
                                <m:chr m:val="⃗"/>
                                <m:ctrlPr>
                                  <a:rPr lang="es-PE" sz="2500" b="1" i="1">
                                    <a:solidFill>
                                      <a:srgbClr val="035AE7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  <a:sym typeface="Symbol" pitchFamily="18" charset="2"/>
                                  </a:rPr>
                                </m:ctrlPr>
                              </m:accPr>
                              <m:e>
                                <m:r>
                                  <a:rPr lang="es-ES" sz="2500" b="1" i="1" smtClean="0">
                                    <a:solidFill>
                                      <a:srgbClr val="035AE7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  <a:sym typeface="Symbol" pitchFamily="18" charset="2"/>
                                  </a:rPr>
                                  <m:t>𝒗</m:t>
                                </m:r>
                              </m:e>
                            </m:acc>
                          </m:num>
                          <m:den>
                            <m:d>
                              <m:dPr>
                                <m:begChr m:val="‖"/>
                                <m:endChr m:val="‖"/>
                                <m:ctrlPr>
                                  <a:rPr lang="es-PE" sz="2500" b="1" i="1">
                                    <a:solidFill>
                                      <a:srgbClr val="035AE7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  <a:sym typeface="Symbol" pitchFamily="18" charset="2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s-PE" sz="2500" b="1" i="1">
                                        <a:solidFill>
                                          <a:srgbClr val="035AE7"/>
                                        </a:solidFill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  <a:sym typeface="Symbol" pitchFamily="18" charset="2"/>
                                      </a:rPr>
                                    </m:ctrlPr>
                                  </m:accPr>
                                  <m:e>
                                    <m:r>
                                      <a:rPr lang="es-ES" sz="2500" b="1" i="1">
                                        <a:solidFill>
                                          <a:srgbClr val="035AE7"/>
                                        </a:solidFill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  <a:sym typeface="Symbol" pitchFamily="18" charset="2"/>
                                      </a:rPr>
                                      <m:t>𝒗</m:t>
                                    </m:r>
                                  </m:e>
                                </m:acc>
                              </m:e>
                            </m:d>
                          </m:den>
                        </m:f>
                      </m:oMath>
                    </m:oMathPara>
                  </a14:m>
                  <a:endParaRPr lang="es-PE" sz="2500" b="1" dirty="0"/>
                </a:p>
              </p:txBody>
            </p:sp>
          </mc:Choice>
          <mc:Fallback xmlns="">
            <p:sp>
              <p:nvSpPr>
                <p:cNvPr id="18" name="CuadroTexto 17">
                  <a:extLst>
                    <a:ext uri="{FF2B5EF4-FFF2-40B4-BE49-F238E27FC236}">
                      <a16:creationId xmlns:a16="http://schemas.microsoft.com/office/drawing/2014/main" id="{16D8970A-54E2-1749-BF54-A29A4D9B079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90876" y="2753778"/>
                  <a:ext cx="1411990" cy="910377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P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 Box 6">
                  <a:extLst>
                    <a:ext uri="{FF2B5EF4-FFF2-40B4-BE49-F238E27FC236}">
                      <a16:creationId xmlns:a16="http://schemas.microsoft.com/office/drawing/2014/main" id="{073BBA76-9FF6-8041-C310-25B5CB2EB06F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32435" y="2859677"/>
                  <a:ext cx="8419903" cy="56932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9pPr>
                </a:lstStyle>
                <a:p>
                  <a:pPr algn="just">
                    <a:lnSpc>
                      <a:spcPct val="140000"/>
                    </a:lnSpc>
                  </a:pPr>
                  <a:r>
                    <a:rPr lang="es-ES" sz="2500" dirty="0">
                      <a:cs typeface="Times New Roman" pitchFamily="18" charset="0"/>
                    </a:rPr>
                    <a:t>Dado un vector no nulo </a:t>
                  </a:r>
                  <a14:m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s-PE" sz="2500" b="1" i="1">
                              <a:solidFill>
                                <a:srgbClr val="035AE7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  <a:sym typeface="Symbol" pitchFamily="18" charset="2"/>
                            </a:rPr>
                          </m:ctrlPr>
                        </m:accPr>
                        <m:e>
                          <m:r>
                            <a:rPr lang="es-ES" sz="2500" b="1" i="1">
                              <a:solidFill>
                                <a:srgbClr val="035AE7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  <a:sym typeface="Symbol" pitchFamily="18" charset="2"/>
                            </a:rPr>
                            <m:t>𝒗</m:t>
                          </m:r>
                        </m:e>
                      </m:acc>
                    </m:oMath>
                  </a14:m>
                  <a:r>
                    <a:rPr lang="es-ES" sz="2500" b="1" dirty="0">
                      <a:cs typeface="Times New Roman" pitchFamily="18" charset="0"/>
                    </a:rPr>
                    <a:t> </a:t>
                  </a:r>
                  <a:r>
                    <a:rPr lang="es-ES" sz="2500" dirty="0">
                      <a:cs typeface="Times New Roman" pitchFamily="18" charset="0"/>
                    </a:rPr>
                    <a:t>su vector unitario generador es:</a:t>
                  </a:r>
                  <a:endParaRPr lang="es-PE" sz="2500" dirty="0">
                    <a:cs typeface="Times New Roman" pitchFamily="18" charset="0"/>
                  </a:endParaRPr>
                </a:p>
              </p:txBody>
            </p:sp>
          </mc:Choice>
          <mc:Fallback xmlns="">
            <p:sp>
              <p:nvSpPr>
                <p:cNvPr id="5" name="Text Box 6">
                  <a:extLst>
                    <a:ext uri="{FF2B5EF4-FFF2-40B4-BE49-F238E27FC236}">
                      <a16:creationId xmlns:a16="http://schemas.microsoft.com/office/drawing/2014/main" id="{073BBA76-9FF6-8041-C310-25B5CB2EB0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32435" y="2859677"/>
                  <a:ext cx="8419903" cy="569323"/>
                </a:xfrm>
                <a:prstGeom prst="rect">
                  <a:avLst/>
                </a:prstGeom>
                <a:blipFill>
                  <a:blip r:embed="rId4"/>
                  <a:stretch>
                    <a:fillRect l="-1231" b="-24468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es-PE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6" name="Picture 2" descr="Magnitudes y unidades">
            <a:extLst>
              <a:ext uri="{FF2B5EF4-FFF2-40B4-BE49-F238E27FC236}">
                <a16:creationId xmlns:a16="http://schemas.microsoft.com/office/drawing/2014/main" id="{20755FC4-F598-B5A4-CF28-985848DCF0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2602" y="3854874"/>
            <a:ext cx="4374260" cy="2659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2235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 Box 6">
                <a:extLst>
                  <a:ext uri="{FF2B5EF4-FFF2-40B4-BE49-F238E27FC236}">
                    <a16:creationId xmlns:a16="http://schemas.microsoft.com/office/drawing/2014/main" id="{316B6FAC-2565-E530-5362-F7708617675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09204" y="3968119"/>
                <a:ext cx="11418570" cy="5692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algn="just">
                  <a:lnSpc>
                    <a:spcPct val="140000"/>
                  </a:lnSpc>
                </a:pPr>
                <a:r>
                  <a:rPr lang="es-ES" sz="2500" dirty="0">
                    <a:cs typeface="Times New Roman" pitchFamily="18" charset="0"/>
                  </a:rPr>
                  <a:t>Así, resulta que el vector unitario generador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s-PE" sz="25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Symbol" pitchFamily="18" charset="2"/>
                          </a:rPr>
                        </m:ctrlPr>
                      </m:accPr>
                      <m:e>
                        <m:r>
                          <a:rPr lang="es-ES" sz="25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Symbol" pitchFamily="18" charset="2"/>
                          </a:rPr>
                          <m:t>𝑢</m:t>
                        </m:r>
                      </m:e>
                    </m:acc>
                  </m:oMath>
                </a14:m>
                <a:r>
                  <a:rPr lang="es-ES" sz="2500" dirty="0">
                    <a:solidFill>
                      <a:srgbClr val="002060"/>
                    </a:solidFill>
                    <a:cs typeface="Times New Roman" pitchFamily="18" charset="0"/>
                  </a:rPr>
                  <a:t> </a:t>
                </a:r>
                <a:r>
                  <a:rPr lang="es-ES" sz="2500" dirty="0">
                    <a:cs typeface="Times New Roman" pitchFamily="18" charset="0"/>
                  </a:rPr>
                  <a:t>es igual a:</a:t>
                </a:r>
                <a:endParaRPr lang="es-PE" sz="2500" dirty="0"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17" name="Text Box 6">
                <a:extLst>
                  <a:ext uri="{FF2B5EF4-FFF2-40B4-BE49-F238E27FC236}">
                    <a16:creationId xmlns:a16="http://schemas.microsoft.com/office/drawing/2014/main" id="{316B6FAC-2565-E530-5362-F770861767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09204" y="3968119"/>
                <a:ext cx="11418570" cy="569258"/>
              </a:xfrm>
              <a:prstGeom prst="rect">
                <a:avLst/>
              </a:prstGeom>
              <a:blipFill>
                <a:blip r:embed="rId2"/>
                <a:stretch>
                  <a:fillRect l="-854" b="-25806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uadroTexto 17">
                <a:extLst>
                  <a:ext uri="{FF2B5EF4-FFF2-40B4-BE49-F238E27FC236}">
                    <a16:creationId xmlns:a16="http://schemas.microsoft.com/office/drawing/2014/main" id="{16D8970A-54E2-1749-BF54-A29A4D9B0796}"/>
                  </a:ext>
                </a:extLst>
              </p:cNvPr>
              <p:cNvSpPr txBox="1"/>
              <p:nvPr/>
            </p:nvSpPr>
            <p:spPr>
              <a:xfrm>
                <a:off x="5298811" y="4665113"/>
                <a:ext cx="2547492" cy="9030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s-PE" sz="25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  <a:sym typeface="Symbol" pitchFamily="18" charset="2"/>
                            </a:rPr>
                          </m:ctrlPr>
                        </m:accPr>
                        <m:e>
                          <m:r>
                            <a:rPr lang="es-ES" sz="25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  <a:sym typeface="Symbol" pitchFamily="18" charset="2"/>
                            </a:rPr>
                            <m:t>𝑢</m:t>
                          </m:r>
                        </m:e>
                      </m:acc>
                      <m:r>
                        <a:rPr lang="es-ES" sz="25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  <a:sym typeface="Symbol" pitchFamily="18" charset="2"/>
                        </a:rPr>
                        <m:t>=</m:t>
                      </m:r>
                      <m:f>
                        <m:fPr>
                          <m:ctrlPr>
                            <a:rPr lang="es-ES" sz="25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  <a:sym typeface="Symbol" pitchFamily="18" charset="2"/>
                            </a:rPr>
                          </m:ctrlPr>
                        </m:fPr>
                        <m:num>
                          <m:acc>
                            <m:accPr>
                              <m:chr m:val="⃗"/>
                              <m:ctrlPr>
                                <a:rPr lang="es-PE" sz="25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  <a:sym typeface="Symbol" pitchFamily="18" charset="2"/>
                                </a:rPr>
                              </m:ctrlPr>
                            </m:accPr>
                            <m:e>
                              <m:r>
                                <a:rPr lang="es-ES" sz="25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  <a:sym typeface="Symbol" pitchFamily="18" charset="2"/>
                                </a:rPr>
                                <m:t>𝑣</m:t>
                              </m:r>
                            </m:e>
                          </m:acc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s-PE" sz="25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  <a:sym typeface="Symbol" pitchFamily="18" charset="2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s-PE" sz="25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  <a:sym typeface="Symbol" pitchFamily="18" charset="2"/>
                                    </a:rPr>
                                  </m:ctrlPr>
                                </m:accPr>
                                <m:e>
                                  <m:r>
                                    <a:rPr lang="es-ES" sz="25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  <a:sym typeface="Symbol" pitchFamily="18" charset="2"/>
                                    </a:rPr>
                                    <m:t>𝑣</m:t>
                                  </m:r>
                                </m:e>
                              </m:acc>
                            </m:e>
                          </m:d>
                        </m:den>
                      </m:f>
                      <m:r>
                        <a:rPr lang="es-419" sz="25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  <a:sym typeface="Symbol" pitchFamily="18" charset="2"/>
                        </a:rPr>
                        <m:t>=</m:t>
                      </m:r>
                      <m:f>
                        <m:fPr>
                          <m:ctrlPr>
                            <a:rPr lang="es-PE" sz="25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  <a:sym typeface="Symbol" pitchFamily="18" charset="2"/>
                            </a:rPr>
                          </m:ctrlPr>
                        </m:fPr>
                        <m:num>
                          <m:r>
                            <a:rPr lang="es-419" sz="25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  <a:sym typeface="Symbol" pitchFamily="18" charset="2"/>
                            </a:rPr>
                            <m:t>(</m:t>
                          </m:r>
                          <m:r>
                            <a:rPr lang="es-ES" sz="25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  <a:sym typeface="Symbol" pitchFamily="18" charset="2"/>
                            </a:rPr>
                            <m:t>3</m:t>
                          </m:r>
                          <m:r>
                            <a:rPr lang="es-419" sz="25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  <a:sym typeface="Symbol" pitchFamily="18" charset="2"/>
                            </a:rPr>
                            <m:t>, 4)</m:t>
                          </m:r>
                        </m:num>
                        <m:den>
                          <m:r>
                            <a:rPr lang="es-ES" sz="25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  <a:sym typeface="Symbol" pitchFamily="18" charset="2"/>
                            </a:rPr>
                            <m:t>5</m:t>
                          </m:r>
                        </m:den>
                      </m:f>
                    </m:oMath>
                  </m:oMathPara>
                </a14:m>
                <a:endParaRPr lang="es-PE" sz="2500" dirty="0"/>
              </a:p>
            </p:txBody>
          </p:sp>
        </mc:Choice>
        <mc:Fallback xmlns="">
          <p:sp>
            <p:nvSpPr>
              <p:cNvPr id="18" name="CuadroTexto 17">
                <a:extLst>
                  <a:ext uri="{FF2B5EF4-FFF2-40B4-BE49-F238E27FC236}">
                    <a16:creationId xmlns:a16="http://schemas.microsoft.com/office/drawing/2014/main" id="{16D8970A-54E2-1749-BF54-A29A4D9B07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8811" y="4665113"/>
                <a:ext cx="2547492" cy="90300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CuadroTexto 1">
                <a:extLst>
                  <a:ext uri="{FF2B5EF4-FFF2-40B4-BE49-F238E27FC236}">
                    <a16:creationId xmlns:a16="http://schemas.microsoft.com/office/drawing/2014/main" id="{0952A8F7-6F99-230B-2073-5D0280D76AC3}"/>
                  </a:ext>
                </a:extLst>
              </p:cNvPr>
              <p:cNvSpPr txBox="1"/>
              <p:nvPr/>
            </p:nvSpPr>
            <p:spPr>
              <a:xfrm>
                <a:off x="5336912" y="5852746"/>
                <a:ext cx="1824987" cy="9567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s-PE" sz="25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  <a:sym typeface="Symbol" pitchFamily="18" charset="2"/>
                            </a:rPr>
                          </m:ctrlPr>
                        </m:accPr>
                        <m:e>
                          <m:r>
                            <a:rPr lang="es-ES" sz="25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  <a:sym typeface="Symbol" pitchFamily="18" charset="2"/>
                            </a:rPr>
                            <m:t>𝒖</m:t>
                          </m:r>
                        </m:e>
                      </m:acc>
                      <m:r>
                        <a:rPr lang="es-ES" sz="25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  <a:sym typeface="Symbol" pitchFamily="18" charset="2"/>
                        </a:rPr>
                        <m:t>=</m:t>
                      </m:r>
                      <m:d>
                        <m:dPr>
                          <m:ctrlPr>
                            <a:rPr lang="es-PE" sz="25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  <a:sym typeface="Symbol" pitchFamily="18" charset="2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s-PE" sz="25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  <a:sym typeface="Symbol" pitchFamily="18" charset="2"/>
                                </a:rPr>
                              </m:ctrlPr>
                            </m:fPr>
                            <m:num>
                              <m:r>
                                <a:rPr lang="es-ES" sz="25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  <a:sym typeface="Symbol" pitchFamily="18" charset="2"/>
                                </a:rPr>
                                <m:t>𝟑</m:t>
                              </m:r>
                            </m:num>
                            <m:den>
                              <m:r>
                                <a:rPr lang="es-ES" sz="25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  <a:sym typeface="Symbol" pitchFamily="18" charset="2"/>
                                </a:rPr>
                                <m:t>𝟓</m:t>
                              </m:r>
                            </m:den>
                          </m:f>
                          <m:r>
                            <a:rPr lang="es-ES" sz="25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  <a:sym typeface="Symbol" pitchFamily="18" charset="2"/>
                            </a:rPr>
                            <m:t>;</m:t>
                          </m:r>
                          <m:f>
                            <m:fPr>
                              <m:ctrlPr>
                                <a:rPr lang="es-PE" sz="25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  <a:sym typeface="Symbol" pitchFamily="18" charset="2"/>
                                </a:rPr>
                              </m:ctrlPr>
                            </m:fPr>
                            <m:num>
                              <m:r>
                                <a:rPr lang="es-ES" sz="25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  <a:sym typeface="Symbol" pitchFamily="18" charset="2"/>
                                </a:rPr>
                                <m:t>𝟒</m:t>
                              </m:r>
                            </m:num>
                            <m:den>
                              <m:r>
                                <a:rPr lang="es-ES" sz="25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  <a:sym typeface="Symbol" pitchFamily="18" charset="2"/>
                                </a:rPr>
                                <m:t>𝟓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s-PE" sz="2500" b="1" dirty="0"/>
              </a:p>
            </p:txBody>
          </p:sp>
        </mc:Choice>
        <mc:Fallback xmlns="">
          <p:sp>
            <p:nvSpPr>
              <p:cNvPr id="2" name="CuadroTexto 1">
                <a:extLst>
                  <a:ext uri="{FF2B5EF4-FFF2-40B4-BE49-F238E27FC236}">
                    <a16:creationId xmlns:a16="http://schemas.microsoft.com/office/drawing/2014/main" id="{0952A8F7-6F99-230B-2073-5D0280D76A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6912" y="5852746"/>
                <a:ext cx="1824987" cy="95673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 Box 6">
            <a:extLst>
              <a:ext uri="{FF2B5EF4-FFF2-40B4-BE49-F238E27FC236}">
                <a16:creationId xmlns:a16="http://schemas.microsoft.com/office/drawing/2014/main" id="{033911B0-F66F-B80E-88C2-824A4D5BA8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3024" y="5568117"/>
            <a:ext cx="1469795" cy="569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just">
              <a:lnSpc>
                <a:spcPct val="140000"/>
              </a:lnSpc>
            </a:pPr>
            <a:r>
              <a:rPr lang="es-ES" sz="2500" dirty="0">
                <a:cs typeface="Times New Roman" pitchFamily="18" charset="0"/>
              </a:rPr>
              <a:t>Es decir:</a:t>
            </a:r>
            <a:endParaRPr lang="es-PE" sz="2500" dirty="0"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uadroTexto 11">
                <a:extLst>
                  <a:ext uri="{FF2B5EF4-FFF2-40B4-BE49-F238E27FC236}">
                    <a16:creationId xmlns:a16="http://schemas.microsoft.com/office/drawing/2014/main" id="{23743EFF-AF04-A743-B6EA-CB1A8E2FB29E}"/>
                  </a:ext>
                </a:extLst>
              </p:cNvPr>
              <p:cNvSpPr txBox="1"/>
              <p:nvPr/>
            </p:nvSpPr>
            <p:spPr>
              <a:xfrm>
                <a:off x="4216308" y="3225029"/>
                <a:ext cx="3063083" cy="5688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es-PE" sz="25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  <a:sym typeface="Symbol" pitchFamily="18" charset="2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s-PE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  <a:sym typeface="Symbol" pitchFamily="18" charset="2"/>
                                </a:rPr>
                              </m:ctrlPr>
                            </m:accPr>
                            <m:e>
                              <m:r>
                                <a:rPr lang="es-E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  <a:sym typeface="Symbol" pitchFamily="18" charset="2"/>
                                </a:rPr>
                                <m:t>𝑣</m:t>
                              </m:r>
                            </m:e>
                          </m:acc>
                        </m:e>
                      </m:d>
                      <m:r>
                        <a:rPr lang="es-ES" sz="25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  <a:sym typeface="Symbol" pitchFamily="18" charset="2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s-ES" sz="25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  <a:sym typeface="Symbol" pitchFamily="18" charset="2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s-ES" sz="25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  <a:sym typeface="Symbol" pitchFamily="18" charset="2"/>
                                </a:rPr>
                              </m:ctrlPr>
                            </m:sSupPr>
                            <m:e>
                              <m:r>
                                <a:rPr lang="es-ES" sz="25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  <a:sym typeface="Symbol" pitchFamily="18" charset="2"/>
                                </a:rPr>
                                <m:t>3</m:t>
                              </m:r>
                            </m:e>
                            <m:sup>
                              <m:r>
                                <a:rPr lang="es-ES" sz="25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  <a:sym typeface="Symbol" pitchFamily="18" charset="2"/>
                                </a:rPr>
                                <m:t>2</m:t>
                              </m:r>
                            </m:sup>
                          </m:sSup>
                          <m:r>
                            <a:rPr lang="es-ES" sz="25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  <a:sym typeface="Symbol" pitchFamily="18" charset="2"/>
                            </a:rPr>
                            <m:t>+</m:t>
                          </m:r>
                          <m:sSup>
                            <m:sSupPr>
                              <m:ctrlPr>
                                <a:rPr lang="es-E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  <a:sym typeface="Symbol" pitchFamily="18" charset="2"/>
                                </a:rPr>
                              </m:ctrlPr>
                            </m:sSupPr>
                            <m:e>
                              <m:r>
                                <a:rPr lang="es-ES" sz="25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  <a:sym typeface="Symbol" pitchFamily="18" charset="2"/>
                                </a:rPr>
                                <m:t>4</m:t>
                              </m:r>
                            </m:e>
                            <m:sup>
                              <m:r>
                                <a:rPr lang="es-E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  <a:sym typeface="Symbol" pitchFamily="18" charset="2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  <m:r>
                        <a:rPr lang="es-ES" sz="25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  <a:sym typeface="Symbol" pitchFamily="18" charset="2"/>
                        </a:rPr>
                        <m:t>=5</m:t>
                      </m:r>
                    </m:oMath>
                  </m:oMathPara>
                </a14:m>
                <a:endParaRPr lang="es-PE" sz="25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CuadroTexto 11">
                <a:extLst>
                  <a:ext uri="{FF2B5EF4-FFF2-40B4-BE49-F238E27FC236}">
                    <a16:creationId xmlns:a16="http://schemas.microsoft.com/office/drawing/2014/main" id="{23743EFF-AF04-A743-B6EA-CB1A8E2FB2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6308" y="3225029"/>
                <a:ext cx="3063083" cy="56887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uadroTexto 14">
                <a:extLst>
                  <a:ext uri="{FF2B5EF4-FFF2-40B4-BE49-F238E27FC236}">
                    <a16:creationId xmlns:a16="http://schemas.microsoft.com/office/drawing/2014/main" id="{1FF77616-2487-414B-B923-8930D66BECCA}"/>
                  </a:ext>
                </a:extLst>
              </p:cNvPr>
              <p:cNvSpPr txBox="1"/>
              <p:nvPr/>
            </p:nvSpPr>
            <p:spPr>
              <a:xfrm>
                <a:off x="340253" y="1955288"/>
                <a:ext cx="8851461" cy="5116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20000"/>
                  </a:lnSpc>
                  <a:buClr>
                    <a:srgbClr val="FF0000"/>
                  </a:buClr>
                </a:pPr>
                <a:r>
                  <a:rPr lang="es-ES" sz="2500" dirty="0">
                    <a:latin typeface="Arial" panose="020B0604020202020204" pitchFamily="34" charset="0"/>
                    <a:cs typeface="Arial" panose="020B0604020202020204" pitchFamily="34" charset="0"/>
                    <a:sym typeface="Symbol" pitchFamily="18" charset="2"/>
                  </a:rPr>
                  <a:t>Dado el vector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s-PE" sz="25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Symbol" pitchFamily="18" charset="2"/>
                          </a:rPr>
                        </m:ctrlPr>
                      </m:accPr>
                      <m:e>
                        <m:r>
                          <a:rPr lang="es-ES" sz="25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Symbol" pitchFamily="18" charset="2"/>
                          </a:rPr>
                          <m:t>𝑣</m:t>
                        </m:r>
                      </m:e>
                    </m:acc>
                    <m:r>
                      <a:rPr lang="es-ES" sz="25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  <a:sym typeface="Symbol" pitchFamily="18" charset="2"/>
                      </a:rPr>
                      <m:t>=</m:t>
                    </m:r>
                    <m:d>
                      <m:dPr>
                        <m:ctrlPr>
                          <a:rPr lang="es-PE" sz="25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Symbol" pitchFamily="18" charset="2"/>
                          </a:rPr>
                        </m:ctrlPr>
                      </m:dPr>
                      <m:e>
                        <m:r>
                          <a:rPr lang="es-ES" sz="25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Symbol" pitchFamily="18" charset="2"/>
                          </a:rPr>
                          <m:t>3</m:t>
                        </m:r>
                        <m:r>
                          <a:rPr lang="es-ES" sz="25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Symbol" pitchFamily="18" charset="2"/>
                          </a:rPr>
                          <m:t>;</m:t>
                        </m:r>
                        <m:r>
                          <a:rPr lang="es-ES" sz="25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Symbol" pitchFamily="18" charset="2"/>
                          </a:rPr>
                          <m:t>4</m:t>
                        </m:r>
                      </m:e>
                    </m:d>
                  </m:oMath>
                </a14:m>
                <a:r>
                  <a:rPr lang="es-PE" sz="2500" dirty="0">
                    <a:latin typeface="Arial" panose="020B0604020202020204" pitchFamily="34" charset="0"/>
                    <a:cs typeface="Arial" panose="020B0604020202020204" pitchFamily="34" charset="0"/>
                    <a:sym typeface="Symbol" pitchFamily="18" charset="2"/>
                  </a:rPr>
                  <a:t>, hallar su vector unitario generador. </a:t>
                </a:r>
              </a:p>
            </p:txBody>
          </p:sp>
        </mc:Choice>
        <mc:Fallback xmlns="">
          <p:sp>
            <p:nvSpPr>
              <p:cNvPr id="15" name="CuadroTexto 14">
                <a:extLst>
                  <a:ext uri="{FF2B5EF4-FFF2-40B4-BE49-F238E27FC236}">
                    <a16:creationId xmlns:a16="http://schemas.microsoft.com/office/drawing/2014/main" id="{1FF77616-2487-414B-B923-8930D66BEC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253" y="1955288"/>
                <a:ext cx="8851461" cy="511615"/>
              </a:xfrm>
              <a:prstGeom prst="rect">
                <a:avLst/>
              </a:prstGeom>
              <a:blipFill>
                <a:blip r:embed="rId6"/>
                <a:stretch>
                  <a:fillRect l="-1171" t="-3571" b="-27381"/>
                </a:stretch>
              </a:blipFill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Box 6">
            <a:extLst>
              <a:ext uri="{FF2B5EF4-FFF2-40B4-BE49-F238E27FC236}">
                <a16:creationId xmlns:a16="http://schemas.microsoft.com/office/drawing/2014/main" id="{263FA5F0-12B4-4356-09C8-333A4EF07C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3484" y="1324475"/>
            <a:ext cx="1975223" cy="569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just">
              <a:lnSpc>
                <a:spcPct val="140000"/>
              </a:lnSpc>
            </a:pPr>
            <a:r>
              <a:rPr lang="es-ES" sz="2500" b="1" dirty="0">
                <a:solidFill>
                  <a:srgbClr val="C00000"/>
                </a:solidFill>
                <a:cs typeface="Times New Roman" pitchFamily="18" charset="0"/>
              </a:rPr>
              <a:t>Ejemplo 3:</a:t>
            </a:r>
            <a:endParaRPr lang="es-PE" sz="2500" b="1" dirty="0">
              <a:solidFill>
                <a:srgbClr val="C00000"/>
              </a:solidFill>
              <a:cs typeface="Times New Roman" pitchFamily="18" charset="0"/>
            </a:endParaRPr>
          </a:p>
        </p:txBody>
      </p:sp>
      <p:grpSp>
        <p:nvGrpSpPr>
          <p:cNvPr id="13" name="Grupo 12">
            <a:extLst>
              <a:ext uri="{FF2B5EF4-FFF2-40B4-BE49-F238E27FC236}">
                <a16:creationId xmlns:a16="http://schemas.microsoft.com/office/drawing/2014/main" id="{57C78212-B888-6A2E-7823-BFAF368719BA}"/>
              </a:ext>
            </a:extLst>
          </p:cNvPr>
          <p:cNvGrpSpPr/>
          <p:nvPr/>
        </p:nvGrpSpPr>
        <p:grpSpPr>
          <a:xfrm>
            <a:off x="409204" y="3310677"/>
            <a:ext cx="3804023" cy="523220"/>
            <a:chOff x="295275" y="5067594"/>
            <a:chExt cx="3804023" cy="523220"/>
          </a:xfrm>
        </p:grpSpPr>
        <p:sp>
          <p:nvSpPr>
            <p:cNvPr id="7" name="CuadroTexto 6">
              <a:extLst>
                <a:ext uri="{FF2B5EF4-FFF2-40B4-BE49-F238E27FC236}">
                  <a16:creationId xmlns:a16="http://schemas.microsoft.com/office/drawing/2014/main" id="{8EF72687-9ED1-2183-871C-BE0D88F649EA}"/>
                </a:ext>
              </a:extLst>
            </p:cNvPr>
            <p:cNvSpPr txBox="1"/>
            <p:nvPr/>
          </p:nvSpPr>
          <p:spPr>
            <a:xfrm>
              <a:off x="295275" y="5129149"/>
              <a:ext cx="3804023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s-PE" sz="2400" dirty="0">
                  <a:latin typeface="Arial" panose="020B0604020202020204" pitchFamily="34" charset="0"/>
                  <a:cs typeface="Arial" panose="020B0604020202020204" pitchFamily="34" charset="0"/>
                  <a:sym typeface="Symbol" pitchFamily="18" charset="2"/>
                </a:rPr>
                <a:t>Hallamos el módulo de    :  </a:t>
              </a:r>
              <a:endParaRPr lang="es-PE" sz="2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CuadroTexto 8">
                  <a:extLst>
                    <a:ext uri="{FF2B5EF4-FFF2-40B4-BE49-F238E27FC236}">
                      <a16:creationId xmlns:a16="http://schemas.microsoft.com/office/drawing/2014/main" id="{4E3A0BF2-A33F-DB8B-7B4C-3E6C366C1BF7}"/>
                    </a:ext>
                  </a:extLst>
                </p:cNvPr>
                <p:cNvSpPr txBox="1"/>
                <p:nvPr/>
              </p:nvSpPr>
              <p:spPr>
                <a:xfrm>
                  <a:off x="3361439" y="5067594"/>
                  <a:ext cx="611471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s-PE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  <a:sym typeface="Symbol" pitchFamily="18" charset="2"/>
                              </a:rPr>
                            </m:ctrlPr>
                          </m:accPr>
                          <m:e>
                            <m:r>
                              <a:rPr lang="es-E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  <a:sym typeface="Symbol" pitchFamily="18" charset="2"/>
                              </a:rPr>
                              <m:t>𝑣</m:t>
                            </m:r>
                          </m:e>
                        </m:acc>
                      </m:oMath>
                    </m:oMathPara>
                  </a14:m>
                  <a:endParaRPr lang="es-PE" dirty="0"/>
                </a:p>
              </p:txBody>
            </p:sp>
          </mc:Choice>
          <mc:Fallback xmlns="">
            <p:sp>
              <p:nvSpPr>
                <p:cNvPr id="9" name="CuadroTexto 8">
                  <a:extLst>
                    <a:ext uri="{FF2B5EF4-FFF2-40B4-BE49-F238E27FC236}">
                      <a16:creationId xmlns:a16="http://schemas.microsoft.com/office/drawing/2014/main" id="{4E3A0BF2-A33F-DB8B-7B4C-3E6C366C1BF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61439" y="5067594"/>
                  <a:ext cx="611471" cy="52322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PE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0" name="Text Box 6">
            <a:extLst>
              <a:ext uri="{FF2B5EF4-FFF2-40B4-BE49-F238E27FC236}">
                <a16:creationId xmlns:a16="http://schemas.microsoft.com/office/drawing/2014/main" id="{8DE90A74-9A05-04F3-69C7-AE15F7396E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6019" y="2655771"/>
            <a:ext cx="1602314" cy="569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just">
              <a:lnSpc>
                <a:spcPct val="140000"/>
              </a:lnSpc>
            </a:pPr>
            <a:r>
              <a:rPr lang="es-ES" sz="2500" dirty="0">
                <a:solidFill>
                  <a:srgbClr val="FF0000"/>
                </a:solidFill>
                <a:cs typeface="Times New Roman" pitchFamily="18" charset="0"/>
              </a:rPr>
              <a:t>Solución:</a:t>
            </a:r>
            <a:endParaRPr lang="es-PE" sz="2500" dirty="0">
              <a:solidFill>
                <a:srgbClr val="FF0000"/>
              </a:solidFill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8382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2" grpId="0"/>
      <p:bldP spid="3" grpId="0"/>
      <p:bldP spid="12" grpId="0"/>
      <p:bldP spid="15" grpId="0"/>
      <p:bldP spid="4" grpId="0"/>
      <p:bldP spid="1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Vector Unitario. Cálculo Vectorial. Carlos Moreno">
            <a:extLst>
              <a:ext uri="{FF2B5EF4-FFF2-40B4-BE49-F238E27FC236}">
                <a16:creationId xmlns:a16="http://schemas.microsoft.com/office/drawing/2014/main" id="{7655BCBF-70FE-3EAF-E5A5-1BD9614019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9563" y="1649668"/>
            <a:ext cx="8552873" cy="4810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54D2B6C7-D0C1-A4F1-4BA1-8F422530378D}"/>
              </a:ext>
            </a:extLst>
          </p:cNvPr>
          <p:cNvSpPr txBox="1"/>
          <p:nvPr/>
        </p:nvSpPr>
        <p:spPr>
          <a:xfrm>
            <a:off x="5717307" y="3107153"/>
            <a:ext cx="4248730" cy="6289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  <a:buClr>
                <a:srgbClr val="FF0000"/>
              </a:buClr>
            </a:pPr>
            <a:r>
              <a:rPr lang="es-PE" sz="32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Expresión y módulo</a:t>
            </a:r>
          </a:p>
        </p:txBody>
      </p:sp>
    </p:spTree>
    <p:extLst>
      <p:ext uri="{BB962C8B-B14F-4D97-AF65-F5344CB8AC3E}">
        <p14:creationId xmlns:p14="http://schemas.microsoft.com/office/powerpoint/2010/main" val="13571215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Box 6">
            <a:extLst>
              <a:ext uri="{FF2B5EF4-FFF2-40B4-BE49-F238E27FC236}">
                <a16:creationId xmlns:a16="http://schemas.microsoft.com/office/drawing/2014/main" id="{316B6FAC-2565-E530-5362-F770861767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994" y="1459017"/>
            <a:ext cx="2134351" cy="569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just">
              <a:lnSpc>
                <a:spcPct val="140000"/>
              </a:lnSpc>
            </a:pPr>
            <a:r>
              <a:rPr lang="es-ES" sz="2500" b="1" dirty="0">
                <a:solidFill>
                  <a:srgbClr val="FF0000"/>
                </a:solidFill>
                <a:cs typeface="Times New Roman" pitchFamily="18" charset="0"/>
              </a:rPr>
              <a:t>Actividad 2:</a:t>
            </a:r>
            <a:endParaRPr lang="es-PE" sz="2500" b="1" dirty="0">
              <a:solidFill>
                <a:srgbClr val="FF0000"/>
              </a:solidFill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uadroTexto 11">
                <a:extLst>
                  <a:ext uri="{FF2B5EF4-FFF2-40B4-BE49-F238E27FC236}">
                    <a16:creationId xmlns:a16="http://schemas.microsoft.com/office/drawing/2014/main" id="{C10F4D4B-9FD2-C54B-A58D-CC93EB0E22AD}"/>
                  </a:ext>
                </a:extLst>
              </p:cNvPr>
              <p:cNvSpPr txBox="1"/>
              <p:nvPr/>
            </p:nvSpPr>
            <p:spPr>
              <a:xfrm>
                <a:off x="340994" y="2040134"/>
                <a:ext cx="10584509" cy="5116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20000"/>
                  </a:lnSpc>
                  <a:buClr>
                    <a:srgbClr val="FF0000"/>
                  </a:buClr>
                </a:pPr>
                <a:r>
                  <a:rPr lang="es-PE" sz="2500" dirty="0">
                    <a:latin typeface="Arial" panose="020B0604020202020204" pitchFamily="34" charset="0"/>
                    <a:cs typeface="Arial" panose="020B0604020202020204" pitchFamily="34" charset="0"/>
                  </a:rPr>
                  <a:t>Encuentre el vector unitario generador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s-PE" sz="25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a:rPr lang="es-419" sz="25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𝑢</m:t>
                        </m:r>
                      </m:e>
                    </m:acc>
                  </m:oMath>
                </a14:m>
                <a:r>
                  <a:rPr lang="es-PE" sz="2500" dirty="0">
                    <a:latin typeface="Arial" panose="020B0604020202020204" pitchFamily="34" charset="0"/>
                    <a:cs typeface="Arial" panose="020B0604020202020204" pitchFamily="34" charset="0"/>
                  </a:rPr>
                  <a:t> de los vectores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s-PE" sz="25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a:rPr lang="es-419" sz="25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𝑣</m:t>
                        </m:r>
                      </m:e>
                    </m:acc>
                  </m:oMath>
                </a14:m>
                <a:r>
                  <a:rPr lang="es-PE" sz="2500" dirty="0">
                    <a:latin typeface="Arial" panose="020B0604020202020204" pitchFamily="34" charset="0"/>
                    <a:cs typeface="Arial" panose="020B0604020202020204" pitchFamily="34" charset="0"/>
                  </a:rPr>
                  <a:t> en cada caso:</a:t>
                </a:r>
              </a:p>
            </p:txBody>
          </p:sp>
        </mc:Choice>
        <mc:Fallback xmlns="">
          <p:sp>
            <p:nvSpPr>
              <p:cNvPr id="12" name="CuadroTexto 11">
                <a:extLst>
                  <a:ext uri="{FF2B5EF4-FFF2-40B4-BE49-F238E27FC236}">
                    <a16:creationId xmlns:a16="http://schemas.microsoft.com/office/drawing/2014/main" id="{C10F4D4B-9FD2-C54B-A58D-CC93EB0E22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994" y="2040134"/>
                <a:ext cx="10584509" cy="511615"/>
              </a:xfrm>
              <a:prstGeom prst="rect">
                <a:avLst/>
              </a:prstGeom>
              <a:blipFill>
                <a:blip r:embed="rId2"/>
                <a:stretch>
                  <a:fillRect l="-979" t="-3571" b="-27381"/>
                </a:stretch>
              </a:blipFill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uadroTexto 13">
                <a:extLst>
                  <a:ext uri="{FF2B5EF4-FFF2-40B4-BE49-F238E27FC236}">
                    <a16:creationId xmlns:a16="http://schemas.microsoft.com/office/drawing/2014/main" id="{5F5EBA01-498E-B844-AF60-864AC2E9145D}"/>
                  </a:ext>
                </a:extLst>
              </p:cNvPr>
              <p:cNvSpPr txBox="1"/>
              <p:nvPr/>
            </p:nvSpPr>
            <p:spPr>
              <a:xfrm>
                <a:off x="433357" y="2998489"/>
                <a:ext cx="2448388" cy="5618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 algn="just">
                  <a:lnSpc>
                    <a:spcPct val="120000"/>
                  </a:lnSpc>
                  <a:buClr>
                    <a:srgbClr val="FF0000"/>
                  </a:buClr>
                  <a:buFontTx/>
                  <a:buAutoNum type="arabicPeriod"/>
                </a:pPr>
                <a:r>
                  <a:rPr lang="es-PE" sz="25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s-PE" sz="2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a:rPr lang="es-419" sz="2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𝑣</m:t>
                        </m:r>
                      </m:e>
                    </m:acc>
                    <m:r>
                      <a:rPr lang="es-ES" sz="28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a:rPr lang="es-419" sz="2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(5;12)</m:t>
                    </m:r>
                  </m:oMath>
                </a14:m>
                <a:endParaRPr lang="es-PE" sz="2500" dirty="0">
                  <a:latin typeface="Arial" panose="020B0604020202020204" pitchFamily="34" charset="0"/>
                  <a:cs typeface="Arial" panose="020B0604020202020204" pitchFamily="34" charset="0"/>
                  <a:sym typeface="Symbol" pitchFamily="18" charset="2"/>
                </a:endParaRPr>
              </a:p>
            </p:txBody>
          </p:sp>
        </mc:Choice>
        <mc:Fallback xmlns="">
          <p:sp>
            <p:nvSpPr>
              <p:cNvPr id="14" name="CuadroTexto 13">
                <a:extLst>
                  <a:ext uri="{FF2B5EF4-FFF2-40B4-BE49-F238E27FC236}">
                    <a16:creationId xmlns:a16="http://schemas.microsoft.com/office/drawing/2014/main" id="{5F5EBA01-498E-B844-AF60-864AC2E914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357" y="2998489"/>
                <a:ext cx="2448388" cy="561885"/>
              </a:xfrm>
              <a:prstGeom prst="rect">
                <a:avLst/>
              </a:prstGeom>
              <a:blipFill>
                <a:blip r:embed="rId3"/>
                <a:stretch>
                  <a:fillRect l="-3483" b="-20652"/>
                </a:stretch>
              </a:blipFill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uadroTexto 2">
                <a:extLst>
                  <a:ext uri="{FF2B5EF4-FFF2-40B4-BE49-F238E27FC236}">
                    <a16:creationId xmlns:a16="http://schemas.microsoft.com/office/drawing/2014/main" id="{F0639590-DB23-4E72-45A6-D21E23B9FF2F}"/>
                  </a:ext>
                </a:extLst>
              </p:cNvPr>
              <p:cNvSpPr txBox="1"/>
              <p:nvPr/>
            </p:nvSpPr>
            <p:spPr>
              <a:xfrm>
                <a:off x="433356" y="3711510"/>
                <a:ext cx="2680333" cy="5618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20000"/>
                  </a:lnSpc>
                  <a:buClr>
                    <a:srgbClr val="FF0000"/>
                  </a:buClr>
                </a:pPr>
                <a:r>
                  <a:rPr lang="es-PE" sz="250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2.</a:t>
                </a:r>
                <a:r>
                  <a:rPr lang="es-PE" sz="2500" dirty="0">
                    <a:latin typeface="Arial" panose="020B0604020202020204" pitchFamily="34" charset="0"/>
                    <a:cs typeface="Arial" panose="020B0604020202020204" pitchFamily="34" charset="0"/>
                  </a:rPr>
                  <a:t> 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s-PE" sz="2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a:rPr lang="es-419" sz="2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𝑣</m:t>
                        </m:r>
                      </m:e>
                    </m:acc>
                    <m:r>
                      <a:rPr lang="es-ES" sz="28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a:rPr lang="es-419" sz="2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(−7;24)</m:t>
                    </m:r>
                  </m:oMath>
                </a14:m>
                <a:endParaRPr lang="es-PE" sz="2500" dirty="0">
                  <a:latin typeface="Arial" panose="020B0604020202020204" pitchFamily="34" charset="0"/>
                  <a:cs typeface="Arial" panose="020B0604020202020204" pitchFamily="34" charset="0"/>
                  <a:sym typeface="Symbol" pitchFamily="18" charset="2"/>
                </a:endParaRPr>
              </a:p>
            </p:txBody>
          </p:sp>
        </mc:Choice>
        <mc:Fallback xmlns="">
          <p:sp>
            <p:nvSpPr>
              <p:cNvPr id="3" name="CuadroTexto 2">
                <a:extLst>
                  <a:ext uri="{FF2B5EF4-FFF2-40B4-BE49-F238E27FC236}">
                    <a16:creationId xmlns:a16="http://schemas.microsoft.com/office/drawing/2014/main" id="{F0639590-DB23-4E72-45A6-D21E23B9FF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356" y="3711510"/>
                <a:ext cx="2680333" cy="561885"/>
              </a:xfrm>
              <a:prstGeom prst="rect">
                <a:avLst/>
              </a:prstGeom>
              <a:blipFill>
                <a:blip r:embed="rId4"/>
                <a:stretch>
                  <a:fillRect l="-3636" b="-23913"/>
                </a:stretch>
              </a:blipFill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uadroTexto 3">
                <a:extLst>
                  <a:ext uri="{FF2B5EF4-FFF2-40B4-BE49-F238E27FC236}">
                    <a16:creationId xmlns:a16="http://schemas.microsoft.com/office/drawing/2014/main" id="{3F080E66-FB1D-0688-6236-779D01C1000F}"/>
                  </a:ext>
                </a:extLst>
              </p:cNvPr>
              <p:cNvSpPr txBox="1"/>
              <p:nvPr/>
            </p:nvSpPr>
            <p:spPr>
              <a:xfrm>
                <a:off x="433357" y="4488775"/>
                <a:ext cx="2448388" cy="5618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20000"/>
                  </a:lnSpc>
                  <a:buClr>
                    <a:srgbClr val="FF0000"/>
                  </a:buClr>
                </a:pPr>
                <a:r>
                  <a:rPr lang="es-PE" sz="250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3.</a:t>
                </a:r>
                <a:r>
                  <a:rPr lang="es-PE" sz="2500" dirty="0">
                    <a:latin typeface="Arial" panose="020B0604020202020204" pitchFamily="34" charset="0"/>
                    <a:cs typeface="Arial" panose="020B0604020202020204" pitchFamily="34" charset="0"/>
                  </a:rPr>
                  <a:t> 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s-PE" sz="2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a:rPr lang="es-419" sz="2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𝑣</m:t>
                        </m:r>
                      </m:e>
                    </m:acc>
                    <m:r>
                      <a:rPr lang="es-ES" sz="28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a:rPr lang="es-419" sz="2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(8;15)</m:t>
                    </m:r>
                  </m:oMath>
                </a14:m>
                <a:endParaRPr lang="es-PE" sz="2500" dirty="0">
                  <a:latin typeface="Arial" panose="020B0604020202020204" pitchFamily="34" charset="0"/>
                  <a:cs typeface="Arial" panose="020B0604020202020204" pitchFamily="34" charset="0"/>
                  <a:sym typeface="Symbol" pitchFamily="18" charset="2"/>
                </a:endParaRPr>
              </a:p>
            </p:txBody>
          </p:sp>
        </mc:Choice>
        <mc:Fallback xmlns="">
          <p:sp>
            <p:nvSpPr>
              <p:cNvPr id="4" name="CuadroTexto 3">
                <a:extLst>
                  <a:ext uri="{FF2B5EF4-FFF2-40B4-BE49-F238E27FC236}">
                    <a16:creationId xmlns:a16="http://schemas.microsoft.com/office/drawing/2014/main" id="{3F080E66-FB1D-0688-6236-779D01C100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357" y="4488775"/>
                <a:ext cx="2448388" cy="561885"/>
              </a:xfrm>
              <a:prstGeom prst="rect">
                <a:avLst/>
              </a:prstGeom>
              <a:blipFill>
                <a:blip r:embed="rId5"/>
                <a:stretch>
                  <a:fillRect l="-3980" b="-22581"/>
                </a:stretch>
              </a:blipFill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Vectores y sus Características | Compilando Conocimiento">
            <a:extLst>
              <a:ext uri="{FF2B5EF4-FFF2-40B4-BE49-F238E27FC236}">
                <a16:creationId xmlns:a16="http://schemas.microsoft.com/office/drawing/2014/main" id="{B2566E8B-1D3B-AD17-25FD-23B88173A6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9674" y="3267808"/>
            <a:ext cx="4358018" cy="2835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53529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2DBFB908-F49B-40AC-4A53-14E2C421E3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s-419" sz="6600" b="1" dirty="0">
                <a:solidFill>
                  <a:srgbClr val="0070C0"/>
                </a:solidFill>
              </a:rPr>
              <a:t>TERCERA PARTE</a:t>
            </a:r>
          </a:p>
          <a:p>
            <a:pPr marL="0" indent="0">
              <a:buNone/>
            </a:pPr>
            <a:endParaRPr lang="es-419" sz="6600" b="1" dirty="0"/>
          </a:p>
          <a:p>
            <a:pPr marL="0" indent="0">
              <a:buNone/>
            </a:pPr>
            <a:r>
              <a:rPr lang="es-419" sz="4400" b="1" dirty="0">
                <a:solidFill>
                  <a:srgbClr val="C00000"/>
                </a:solidFill>
              </a:rPr>
              <a:t>Componentes de un vector. Ángulos directores.</a:t>
            </a:r>
            <a:endParaRPr lang="es-PE" sz="44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44851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3">
            <a:extLst>
              <a:ext uri="{FF2B5EF4-FFF2-40B4-BE49-F238E27FC236}">
                <a16:creationId xmlns:a16="http://schemas.microsoft.com/office/drawing/2014/main" id="{90D6C851-4F90-904F-9550-15877EC808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6814" y="1925954"/>
            <a:ext cx="2430463" cy="6477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lIns="59524" tIns="0" rIns="19841" bIns="0" anchor="ctr"/>
          <a:lstStyle/>
          <a:p>
            <a:pPr algn="ctr" eaLnBrk="1" hangingPunct="1">
              <a:spcBef>
                <a:spcPct val="0"/>
              </a:spcBef>
            </a:pPr>
            <a:r>
              <a:rPr lang="es-ES" sz="3000" dirty="0">
                <a:solidFill>
                  <a:srgbClr val="CC9900"/>
                </a:solidFill>
              </a:rPr>
              <a:t>CONTENIDO</a:t>
            </a:r>
            <a:endParaRPr lang="es-PE" sz="3000" dirty="0">
              <a:solidFill>
                <a:srgbClr val="CC9900"/>
              </a:solidFill>
            </a:endParaRPr>
          </a:p>
        </p:txBody>
      </p:sp>
      <p:sp>
        <p:nvSpPr>
          <p:cNvPr id="10" name="Line 5">
            <a:extLst>
              <a:ext uri="{FF2B5EF4-FFF2-40B4-BE49-F238E27FC236}">
                <a16:creationId xmlns:a16="http://schemas.microsoft.com/office/drawing/2014/main" id="{6E3E000F-D8AE-D54F-B47A-AC4E7C26ED55}"/>
              </a:ext>
            </a:extLst>
          </p:cNvPr>
          <p:cNvSpPr>
            <a:spLocks noChangeShapeType="1"/>
          </p:cNvSpPr>
          <p:nvPr/>
        </p:nvSpPr>
        <p:spPr bwMode="auto">
          <a:xfrm>
            <a:off x="3198813" y="1853152"/>
            <a:ext cx="471" cy="4465290"/>
          </a:xfrm>
          <a:prstGeom prst="line">
            <a:avLst/>
          </a:prstGeom>
          <a:noFill/>
          <a:ln w="28575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s-PE"/>
          </a:p>
        </p:txBody>
      </p:sp>
      <p:sp>
        <p:nvSpPr>
          <p:cNvPr id="11" name="Line 6">
            <a:extLst>
              <a:ext uri="{FF2B5EF4-FFF2-40B4-BE49-F238E27FC236}">
                <a16:creationId xmlns:a16="http://schemas.microsoft.com/office/drawing/2014/main" id="{F4ACC163-80C1-6C48-8C36-D8FAA04F917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50789" y="1831208"/>
            <a:ext cx="2376488" cy="0"/>
          </a:xfrm>
          <a:prstGeom prst="line">
            <a:avLst/>
          </a:prstGeom>
          <a:noFill/>
          <a:ln w="28575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s-PE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5DE50028-BDBD-4EAE-9E2D-FD7037CA4680}"/>
              </a:ext>
            </a:extLst>
          </p:cNvPr>
          <p:cNvSpPr/>
          <p:nvPr/>
        </p:nvSpPr>
        <p:spPr>
          <a:xfrm>
            <a:off x="3331778" y="2636987"/>
            <a:ext cx="836468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defRPr/>
            </a:pPr>
            <a:endParaRPr lang="es-PE" altLang="es-PE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63538" indent="-363538" algn="just">
              <a:buFont typeface="Wingdings" pitchFamily="2" charset="2"/>
              <a:buChar char="ü"/>
              <a:defRPr/>
            </a:pPr>
            <a:r>
              <a:rPr lang="es-PE" altLang="es-PE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DEFINICIÓN DE VECTOR. CLASIFICACIÓN DE VECTORES.</a:t>
            </a:r>
            <a:endParaRPr lang="es-ES" altLang="es-PE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37FDCD9-47C9-47BF-8DF5-799ABF9DF8AA}"/>
              </a:ext>
            </a:extLst>
          </p:cNvPr>
          <p:cNvSpPr/>
          <p:nvPr/>
        </p:nvSpPr>
        <p:spPr>
          <a:xfrm>
            <a:off x="3331779" y="3862401"/>
            <a:ext cx="836468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defRPr/>
            </a:pPr>
            <a:endParaRPr lang="es-PE" altLang="es-PE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63538" indent="-363538" algn="just">
              <a:buFont typeface="Wingdings" pitchFamily="2" charset="2"/>
              <a:buChar char="ü"/>
              <a:defRPr/>
            </a:pPr>
            <a:r>
              <a:rPr lang="es-PE" altLang="es-PE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VECTOR UNITARIO. VECTORES UNITARIOS RECTANGULARES.</a:t>
            </a:r>
            <a:endParaRPr lang="es-ES" altLang="es-PE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F429C250-CCCB-C542-AFD6-775B9457B9B3}"/>
              </a:ext>
            </a:extLst>
          </p:cNvPr>
          <p:cNvSpPr/>
          <p:nvPr/>
        </p:nvSpPr>
        <p:spPr>
          <a:xfrm>
            <a:off x="3270820" y="5062730"/>
            <a:ext cx="836468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defRPr/>
            </a:pPr>
            <a:endParaRPr lang="es-PE" altLang="es-PE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63538" indent="-363538" algn="just">
              <a:buFont typeface="Wingdings" pitchFamily="2" charset="2"/>
              <a:buChar char="ü"/>
              <a:defRPr/>
            </a:pPr>
            <a:r>
              <a:rPr lang="es-PE" altLang="es-PE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COMPONENTES DE UN VECTOR. ÁNGULOS DIRECTORES.</a:t>
            </a:r>
            <a:endParaRPr lang="es-ES" altLang="es-PE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AB2C6342-C397-4317-F83C-21E3EC5C43B1}"/>
              </a:ext>
            </a:extLst>
          </p:cNvPr>
          <p:cNvSpPr/>
          <p:nvPr/>
        </p:nvSpPr>
        <p:spPr>
          <a:xfrm>
            <a:off x="3331780" y="1780906"/>
            <a:ext cx="836468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defRPr/>
            </a:pPr>
            <a:endParaRPr lang="es-PE" altLang="es-PE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63538" indent="-363538" algn="just">
              <a:buFont typeface="Wingdings" pitchFamily="2" charset="2"/>
              <a:buChar char="ü"/>
              <a:defRPr/>
            </a:pPr>
            <a:r>
              <a:rPr lang="es-PE" altLang="es-PE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CONCEPTO DE FÍSICA. DEFINICIÓN Y MÉTODO.</a:t>
            </a:r>
            <a:endParaRPr lang="es-ES" altLang="es-PE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5451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Descomposición de fuerzas | PPT">
            <a:extLst>
              <a:ext uri="{FF2B5EF4-FFF2-40B4-BE49-F238E27FC236}">
                <a16:creationId xmlns:a16="http://schemas.microsoft.com/office/drawing/2014/main" id="{4E465BEF-E22F-B10C-A31A-B4B04E27FF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2242" y="1542471"/>
            <a:ext cx="7327516" cy="5495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56979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Descomposición de fuerzas | PPT">
            <a:extLst>
              <a:ext uri="{FF2B5EF4-FFF2-40B4-BE49-F238E27FC236}">
                <a16:creationId xmlns:a16="http://schemas.microsoft.com/office/drawing/2014/main" id="{3B3FEB95-4F39-93F2-CD81-0E211A1B52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5271" y="1704107"/>
            <a:ext cx="7001165" cy="5250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39006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Box 6">
            <a:extLst>
              <a:ext uri="{FF2B5EF4-FFF2-40B4-BE49-F238E27FC236}">
                <a16:creationId xmlns:a16="http://schemas.microsoft.com/office/drawing/2014/main" id="{316B6FAC-2565-E530-5362-F770861767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2894" y="1426759"/>
            <a:ext cx="11418570" cy="569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just">
              <a:lnSpc>
                <a:spcPct val="140000"/>
              </a:lnSpc>
            </a:pPr>
            <a:r>
              <a:rPr lang="es-ES" sz="2500" b="1" dirty="0">
                <a:solidFill>
                  <a:srgbClr val="FF0000"/>
                </a:solidFill>
                <a:cs typeface="Times New Roman" pitchFamily="18" charset="0"/>
              </a:rPr>
              <a:t>Componentes de un vector:</a:t>
            </a:r>
            <a:endParaRPr lang="es-PE" sz="2500" b="1" dirty="0">
              <a:solidFill>
                <a:srgbClr val="FF0000"/>
              </a:solidFill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1CD263A1-6F12-A54D-B80C-94F1F82C2B00}"/>
                  </a:ext>
                </a:extLst>
              </p:cNvPr>
              <p:cNvSpPr txBox="1"/>
              <p:nvPr/>
            </p:nvSpPr>
            <p:spPr>
              <a:xfrm>
                <a:off x="340995" y="1995444"/>
                <a:ext cx="11510010" cy="97328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20000"/>
                  </a:lnSpc>
                  <a:buClr>
                    <a:srgbClr val="FF0000"/>
                  </a:buClr>
                </a:pPr>
                <a:r>
                  <a:rPr lang="es-ES" sz="2500" dirty="0">
                    <a:latin typeface="Arial" panose="020B0604020202020204" pitchFamily="34" charset="0"/>
                    <a:cs typeface="Arial" panose="020B0604020202020204" pitchFamily="34" charset="0"/>
                    <a:sym typeface="Symbol" pitchFamily="18" charset="2"/>
                  </a:rPr>
                  <a:t>Dado un vector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s-ES" sz="25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Symbol" pitchFamily="18" charset="2"/>
                          </a:rPr>
                        </m:ctrlPr>
                      </m:accPr>
                      <m:e>
                        <m:r>
                          <a:rPr lang="es-ES" sz="25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Symbol" pitchFamily="18" charset="2"/>
                          </a:rPr>
                          <m:t>𝒗</m:t>
                        </m:r>
                      </m:e>
                    </m:acc>
                    <m:r>
                      <a:rPr lang="es-ES" sz="2500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  <a:sym typeface="Symbol" pitchFamily="18" charset="2"/>
                      </a:rPr>
                      <m:t>=</m:t>
                    </m:r>
                    <m:d>
                      <m:dPr>
                        <m:ctrlPr>
                          <a:rPr lang="es-ES" sz="25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Symbol" pitchFamily="18" charset="2"/>
                          </a:rPr>
                        </m:ctrlPr>
                      </m:dPr>
                      <m:e>
                        <m:r>
                          <a:rPr lang="es-ES" sz="25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Symbol" pitchFamily="18" charset="2"/>
                          </a:rPr>
                          <m:t>𝒎</m:t>
                        </m:r>
                        <m:r>
                          <a:rPr lang="es-ES" sz="25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Symbol" pitchFamily="18" charset="2"/>
                          </a:rPr>
                          <m:t>;</m:t>
                        </m:r>
                        <m:r>
                          <a:rPr lang="es-ES" sz="25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Symbol" pitchFamily="18" charset="2"/>
                          </a:rPr>
                          <m:t>𝒏</m:t>
                        </m:r>
                      </m:e>
                    </m:d>
                  </m:oMath>
                </a14:m>
                <a:r>
                  <a:rPr lang="es-ES" sz="2500" dirty="0">
                    <a:latin typeface="Arial" panose="020B0604020202020204" pitchFamily="34" charset="0"/>
                    <a:cs typeface="Arial" panose="020B0604020202020204" pitchFamily="34" charset="0"/>
                    <a:sym typeface="Symbol" pitchFamily="18" charset="2"/>
                  </a:rPr>
                  <a:t>,</a:t>
                </a:r>
                <a:r>
                  <a:rPr lang="es-ES" sz="2500" dirty="0">
                    <a:solidFill>
                      <a:srgbClr val="035AE7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Symbol" pitchFamily="18" charset="2"/>
                  </a:rPr>
                  <a:t> </a:t>
                </a:r>
                <a:r>
                  <a:rPr lang="es-ES" sz="2500" dirty="0">
                    <a:latin typeface="Arial" panose="020B0604020202020204" pitchFamily="34" charset="0"/>
                    <a:cs typeface="Arial" panose="020B0604020202020204" pitchFamily="34" charset="0"/>
                    <a:sym typeface="Symbol" pitchFamily="18" charset="2"/>
                  </a:rPr>
                  <a:t>sus componentes son las proyecciones de dicho vector sobre los ejes coordenados de referencia.</a:t>
                </a:r>
                <a:endParaRPr lang="es-PE" sz="2500" dirty="0">
                  <a:latin typeface="Arial" panose="020B0604020202020204" pitchFamily="34" charset="0"/>
                  <a:cs typeface="Arial" panose="020B0604020202020204" pitchFamily="34" charset="0"/>
                  <a:sym typeface="Symbol" pitchFamily="18" charset="2"/>
                </a:endParaRPr>
              </a:p>
            </p:txBody>
          </p:sp>
        </mc:Choice>
        <mc:Fallback xmlns=""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1CD263A1-6F12-A54D-B80C-94F1F82C2B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995" y="1995444"/>
                <a:ext cx="11510010" cy="973280"/>
              </a:xfrm>
              <a:prstGeom prst="rect">
                <a:avLst/>
              </a:prstGeom>
              <a:blipFill>
                <a:blip r:embed="rId2"/>
                <a:stretch>
                  <a:fillRect l="-900" t="-1250" r="-847" b="-13750"/>
                </a:stretch>
              </a:blipFill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uadroTexto 11">
                <a:extLst>
                  <a:ext uri="{FF2B5EF4-FFF2-40B4-BE49-F238E27FC236}">
                    <a16:creationId xmlns:a16="http://schemas.microsoft.com/office/drawing/2014/main" id="{25C18861-7D57-1247-AE77-B2EB6187FB87}"/>
                  </a:ext>
                </a:extLst>
              </p:cNvPr>
              <p:cNvSpPr txBox="1"/>
              <p:nvPr/>
            </p:nvSpPr>
            <p:spPr>
              <a:xfrm>
                <a:off x="379098" y="3022140"/>
                <a:ext cx="8961972" cy="51155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 algn="just">
                  <a:lnSpc>
                    <a:spcPct val="120000"/>
                  </a:lnSpc>
                  <a:buClr>
                    <a:srgbClr val="FF0000"/>
                  </a:buClr>
                  <a:buFontTx/>
                  <a:buAutoNum type="arabicPeriod"/>
                </a:pPr>
                <a:r>
                  <a:rPr lang="es-PE" sz="2500" dirty="0">
                    <a:latin typeface="Arial" panose="020B0604020202020204" pitchFamily="34" charset="0"/>
                    <a:cs typeface="Arial" panose="020B0604020202020204" pitchFamily="34" charset="0"/>
                    <a:sym typeface="Symbol" pitchFamily="18" charset="2"/>
                  </a:rPr>
                  <a:t> La componente en el eje </a:t>
                </a:r>
                <a14:m>
                  <m:oMath xmlns:m="http://schemas.openxmlformats.org/officeDocument/2006/math">
                    <m:r>
                      <a:rPr lang="es-419" sz="25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  <a:sym typeface="Symbol" pitchFamily="18" charset="2"/>
                      </a:rPr>
                      <m:t>𝑋</m:t>
                    </m:r>
                  </m:oMath>
                </a14:m>
                <a:r>
                  <a:rPr lang="es-PE" sz="2500" dirty="0">
                    <a:latin typeface="Arial" panose="020B0604020202020204" pitchFamily="34" charset="0"/>
                    <a:cs typeface="Arial" panose="020B0604020202020204" pitchFamily="34" charset="0"/>
                    <a:sym typeface="Symbol" pitchFamily="18" charset="2"/>
                  </a:rPr>
                  <a:t>, denotada por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PE" sz="2500" i="1" smtClean="0">
                            <a:solidFill>
                              <a:srgbClr val="035AE7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Symbol" pitchFamily="18" charset="2"/>
                          </a:rPr>
                        </m:ctrlPr>
                      </m:sSubPr>
                      <m:e>
                        <m:r>
                          <a:rPr lang="es-ES" sz="2500" b="0" i="1" smtClean="0">
                            <a:solidFill>
                              <a:srgbClr val="035AE7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Symbol" pitchFamily="18" charset="2"/>
                          </a:rPr>
                          <m:t>𝑣</m:t>
                        </m:r>
                      </m:e>
                      <m:sub>
                        <m:r>
                          <a:rPr lang="es-ES" sz="2500" b="0" i="1" smtClean="0">
                            <a:solidFill>
                              <a:srgbClr val="035AE7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Symbol" pitchFamily="18" charset="2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s-PE" sz="2500" dirty="0">
                    <a:latin typeface="Arial" panose="020B0604020202020204" pitchFamily="34" charset="0"/>
                    <a:cs typeface="Arial" panose="020B0604020202020204" pitchFamily="34" charset="0"/>
                    <a:sym typeface="Symbol" pitchFamily="18" charset="2"/>
                  </a:rPr>
                  <a:t>, es igual a </a:t>
                </a:r>
                <a14:m>
                  <m:oMath xmlns:m="http://schemas.openxmlformats.org/officeDocument/2006/math">
                    <m:r>
                      <a:rPr lang="es-ES" sz="2500" b="0" i="1" smtClean="0">
                        <a:solidFill>
                          <a:srgbClr val="035AE7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  <a:sym typeface="Symbol" pitchFamily="18" charset="2"/>
                      </a:rPr>
                      <m:t>𝑚</m:t>
                    </m:r>
                  </m:oMath>
                </a14:m>
                <a:r>
                  <a:rPr lang="es-PE" sz="2500" dirty="0">
                    <a:latin typeface="Arial" panose="020B0604020202020204" pitchFamily="34" charset="0"/>
                    <a:cs typeface="Arial" panose="020B0604020202020204" pitchFamily="34" charset="0"/>
                    <a:sym typeface="Symbol" pitchFamily="18" charset="2"/>
                  </a:rPr>
                  <a:t>. </a:t>
                </a:r>
              </a:p>
            </p:txBody>
          </p:sp>
        </mc:Choice>
        <mc:Fallback xmlns="">
          <p:sp>
            <p:nvSpPr>
              <p:cNvPr id="12" name="CuadroTexto 11">
                <a:extLst>
                  <a:ext uri="{FF2B5EF4-FFF2-40B4-BE49-F238E27FC236}">
                    <a16:creationId xmlns:a16="http://schemas.microsoft.com/office/drawing/2014/main" id="{25C18861-7D57-1247-AE77-B2EB6187FB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098" y="3022140"/>
                <a:ext cx="8961972" cy="511550"/>
              </a:xfrm>
              <a:prstGeom prst="rect">
                <a:avLst/>
              </a:prstGeom>
              <a:blipFill>
                <a:blip r:embed="rId3"/>
                <a:stretch>
                  <a:fillRect l="-952" t="-3571" b="-27381"/>
                </a:stretch>
              </a:blipFill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6E17A550-6548-564C-A6FD-4EA426BEB174}"/>
                  </a:ext>
                </a:extLst>
              </p:cNvPr>
              <p:cNvSpPr txBox="1"/>
              <p:nvPr/>
            </p:nvSpPr>
            <p:spPr>
              <a:xfrm>
                <a:off x="379098" y="3476820"/>
                <a:ext cx="8961971" cy="5697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457200" indent="-457200" algn="just">
                  <a:lnSpc>
                    <a:spcPct val="120000"/>
                  </a:lnSpc>
                  <a:buClr>
                    <a:srgbClr val="FF0000"/>
                  </a:buClr>
                  <a:buFont typeface="+mj-lt"/>
                  <a:buAutoNum type="arabicPeriod" startAt="2"/>
                </a:pPr>
                <a:r>
                  <a:rPr lang="es-PE" sz="2500" dirty="0">
                    <a:latin typeface="Arial" panose="020B0604020202020204" pitchFamily="34" charset="0"/>
                    <a:cs typeface="Arial" panose="020B0604020202020204" pitchFamily="34" charset="0"/>
                    <a:sym typeface="Symbol" pitchFamily="18" charset="2"/>
                  </a:rPr>
                  <a:t>La componente en el eje </a:t>
                </a:r>
                <a14:m>
                  <m:oMath xmlns:m="http://schemas.openxmlformats.org/officeDocument/2006/math">
                    <m:r>
                      <a:rPr lang="es-419" sz="25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  <a:sym typeface="Symbol" pitchFamily="18" charset="2"/>
                      </a:rPr>
                      <m:t>𝑌</m:t>
                    </m:r>
                  </m:oMath>
                </a14:m>
                <a:r>
                  <a:rPr lang="es-PE" sz="2500" dirty="0">
                    <a:latin typeface="Arial" panose="020B0604020202020204" pitchFamily="34" charset="0"/>
                    <a:cs typeface="Arial" panose="020B0604020202020204" pitchFamily="34" charset="0"/>
                    <a:sym typeface="Symbol" pitchFamily="18" charset="2"/>
                  </a:rPr>
                  <a:t>, denotada por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PE" sz="2500" i="1" smtClean="0">
                            <a:solidFill>
                              <a:srgbClr val="035AE7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Symbol" pitchFamily="18" charset="2"/>
                          </a:rPr>
                        </m:ctrlPr>
                      </m:sSubPr>
                      <m:e>
                        <m:r>
                          <a:rPr lang="es-ES" sz="2500" b="0" i="1" smtClean="0">
                            <a:solidFill>
                              <a:srgbClr val="035AE7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Symbol" pitchFamily="18" charset="2"/>
                          </a:rPr>
                          <m:t>𝑣</m:t>
                        </m:r>
                      </m:e>
                      <m:sub>
                        <m:r>
                          <a:rPr lang="es-ES" sz="2500" b="0" i="1" smtClean="0">
                            <a:solidFill>
                              <a:srgbClr val="035AE7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Symbol" pitchFamily="18" charset="2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s-PE" sz="2500" dirty="0">
                    <a:latin typeface="Arial" panose="020B0604020202020204" pitchFamily="34" charset="0"/>
                    <a:cs typeface="Arial" panose="020B0604020202020204" pitchFamily="34" charset="0"/>
                    <a:sym typeface="Symbol" pitchFamily="18" charset="2"/>
                  </a:rPr>
                  <a:t>, es igual a </a:t>
                </a:r>
                <a14:m>
                  <m:oMath xmlns:m="http://schemas.openxmlformats.org/officeDocument/2006/math">
                    <m:r>
                      <a:rPr lang="es-ES" sz="2500" b="0" i="1" smtClean="0">
                        <a:solidFill>
                          <a:srgbClr val="035AE7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  <a:sym typeface="Symbol" pitchFamily="18" charset="2"/>
                      </a:rPr>
                      <m:t>𝑛</m:t>
                    </m:r>
                  </m:oMath>
                </a14:m>
                <a:r>
                  <a:rPr lang="es-PE" sz="2500" dirty="0">
                    <a:latin typeface="Arial" panose="020B0604020202020204" pitchFamily="34" charset="0"/>
                    <a:cs typeface="Arial" panose="020B0604020202020204" pitchFamily="34" charset="0"/>
                    <a:sym typeface="Symbol" pitchFamily="18" charset="2"/>
                  </a:rPr>
                  <a:t>. </a:t>
                </a:r>
              </a:p>
            </p:txBody>
          </p:sp>
        </mc:Choice>
        <mc:Fallback xmlns=""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6E17A550-6548-564C-A6FD-4EA426BEB1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098" y="3476820"/>
                <a:ext cx="8961971" cy="569771"/>
              </a:xfrm>
              <a:prstGeom prst="rect">
                <a:avLst/>
              </a:prstGeom>
              <a:blipFill>
                <a:blip r:embed="rId4"/>
                <a:stretch>
                  <a:fillRect l="-952" b="-18085"/>
                </a:stretch>
              </a:blipFill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upo 1">
            <a:extLst>
              <a:ext uri="{FF2B5EF4-FFF2-40B4-BE49-F238E27FC236}">
                <a16:creationId xmlns:a16="http://schemas.microsoft.com/office/drawing/2014/main" id="{C531663F-561F-E42F-FE15-8E91BA124507}"/>
              </a:ext>
            </a:extLst>
          </p:cNvPr>
          <p:cNvGrpSpPr/>
          <p:nvPr/>
        </p:nvGrpSpPr>
        <p:grpSpPr>
          <a:xfrm>
            <a:off x="4942264" y="4200728"/>
            <a:ext cx="2839861" cy="2461026"/>
            <a:chOff x="4813300" y="4140199"/>
            <a:chExt cx="2839861" cy="2461026"/>
          </a:xfrm>
        </p:grpSpPr>
        <p:sp>
          <p:nvSpPr>
            <p:cNvPr id="7" name="Rectángulo 6">
              <a:extLst>
                <a:ext uri="{FF2B5EF4-FFF2-40B4-BE49-F238E27FC236}">
                  <a16:creationId xmlns:a16="http://schemas.microsoft.com/office/drawing/2014/main" id="{0DD5A9A7-8D12-CD49-BD84-2769CDFE8303}"/>
                </a:ext>
              </a:extLst>
            </p:cNvPr>
            <p:cNvSpPr/>
            <p:nvPr/>
          </p:nvSpPr>
          <p:spPr>
            <a:xfrm>
              <a:off x="4813300" y="4140199"/>
              <a:ext cx="1905000" cy="162387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cxnSp>
          <p:nvCxnSpPr>
            <p:cNvPr id="19" name="Conector recto de flecha 18">
              <a:extLst>
                <a:ext uri="{FF2B5EF4-FFF2-40B4-BE49-F238E27FC236}">
                  <a16:creationId xmlns:a16="http://schemas.microsoft.com/office/drawing/2014/main" id="{485F9657-0703-8B4A-BC35-37E0B9E18BB4}"/>
                </a:ext>
              </a:extLst>
            </p:cNvPr>
            <p:cNvCxnSpPr/>
            <p:nvPr/>
          </p:nvCxnSpPr>
          <p:spPr>
            <a:xfrm flipV="1">
              <a:off x="4813300" y="4152900"/>
              <a:ext cx="1892300" cy="161290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Abrir llave 23">
              <a:extLst>
                <a:ext uri="{FF2B5EF4-FFF2-40B4-BE49-F238E27FC236}">
                  <a16:creationId xmlns:a16="http://schemas.microsoft.com/office/drawing/2014/main" id="{A2E2A4F7-69D6-D74F-8434-7029CC45FCFA}"/>
                </a:ext>
              </a:extLst>
            </p:cNvPr>
            <p:cNvSpPr/>
            <p:nvPr/>
          </p:nvSpPr>
          <p:spPr>
            <a:xfrm rot="10800000">
              <a:off x="6870700" y="4168785"/>
              <a:ext cx="228600" cy="1595285"/>
            </a:xfrm>
            <a:prstGeom prst="leftBrac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25" name="Abrir llave 24">
              <a:extLst>
                <a:ext uri="{FF2B5EF4-FFF2-40B4-BE49-F238E27FC236}">
                  <a16:creationId xmlns:a16="http://schemas.microsoft.com/office/drawing/2014/main" id="{7C83042C-2DA9-3E4E-9657-AB789492D564}"/>
                </a:ext>
              </a:extLst>
            </p:cNvPr>
            <p:cNvSpPr/>
            <p:nvPr/>
          </p:nvSpPr>
          <p:spPr>
            <a:xfrm rot="16200000">
              <a:off x="5635485" y="5089370"/>
              <a:ext cx="247934" cy="1892301"/>
            </a:xfrm>
            <a:prstGeom prst="leftBrac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CuadroTexto 25">
                  <a:extLst>
                    <a:ext uri="{FF2B5EF4-FFF2-40B4-BE49-F238E27FC236}">
                      <a16:creationId xmlns:a16="http://schemas.microsoft.com/office/drawing/2014/main" id="{6C8990A2-68F5-3341-AB36-61D4EF07970B}"/>
                    </a:ext>
                  </a:extLst>
                </p:cNvPr>
                <p:cNvSpPr txBox="1"/>
                <p:nvPr/>
              </p:nvSpPr>
              <p:spPr>
                <a:xfrm>
                  <a:off x="5525777" y="6124171"/>
                  <a:ext cx="570221" cy="4770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PE" sz="2500" i="1" smtClean="0">
                                <a:solidFill>
                                  <a:srgbClr val="035AE7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  <a:sym typeface="Symbol" pitchFamily="18" charset="2"/>
                              </a:rPr>
                            </m:ctrlPr>
                          </m:sSubPr>
                          <m:e>
                            <m:r>
                              <a:rPr lang="es-ES" sz="2500" i="1">
                                <a:solidFill>
                                  <a:srgbClr val="035AE7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  <a:sym typeface="Symbol" pitchFamily="18" charset="2"/>
                              </a:rPr>
                              <m:t>𝑣</m:t>
                            </m:r>
                          </m:e>
                          <m:sub>
                            <m:r>
                              <a:rPr lang="es-ES" sz="2500" i="1">
                                <a:solidFill>
                                  <a:srgbClr val="035AE7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  <a:sym typeface="Symbol" pitchFamily="18" charset="2"/>
                              </a:rPr>
                              <m:t>𝑥</m:t>
                            </m:r>
                          </m:sub>
                        </m:sSub>
                      </m:oMath>
                    </m:oMathPara>
                  </a14:m>
                  <a:endParaRPr lang="es-PE" sz="2500" dirty="0"/>
                </a:p>
              </p:txBody>
            </p:sp>
          </mc:Choice>
          <mc:Fallback xmlns="">
            <p:sp>
              <p:nvSpPr>
                <p:cNvPr id="26" name="CuadroTexto 25">
                  <a:extLst>
                    <a:ext uri="{FF2B5EF4-FFF2-40B4-BE49-F238E27FC236}">
                      <a16:creationId xmlns:a16="http://schemas.microsoft.com/office/drawing/2014/main" id="{6C8990A2-68F5-3341-AB36-61D4EF07970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25777" y="6124171"/>
                  <a:ext cx="570221" cy="47705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P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CuadroTexto 26">
                  <a:extLst>
                    <a:ext uri="{FF2B5EF4-FFF2-40B4-BE49-F238E27FC236}">
                      <a16:creationId xmlns:a16="http://schemas.microsoft.com/office/drawing/2014/main" id="{E2008D02-D3FC-9E46-A776-9BCA01174A52}"/>
                    </a:ext>
                  </a:extLst>
                </p:cNvPr>
                <p:cNvSpPr txBox="1"/>
                <p:nvPr/>
              </p:nvSpPr>
              <p:spPr>
                <a:xfrm>
                  <a:off x="7073900" y="4713607"/>
                  <a:ext cx="579261" cy="50744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PE" sz="2500" i="1" smtClean="0">
                                <a:solidFill>
                                  <a:srgbClr val="035AE7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  <a:sym typeface="Symbol" pitchFamily="18" charset="2"/>
                              </a:rPr>
                            </m:ctrlPr>
                          </m:sSubPr>
                          <m:e>
                            <m:r>
                              <a:rPr lang="es-ES" sz="2500" i="1">
                                <a:solidFill>
                                  <a:srgbClr val="035AE7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  <a:sym typeface="Symbol" pitchFamily="18" charset="2"/>
                              </a:rPr>
                              <m:t>𝑣</m:t>
                            </m:r>
                          </m:e>
                          <m:sub>
                            <m:r>
                              <a:rPr lang="es-ES" sz="2500" b="0" i="1" smtClean="0">
                                <a:solidFill>
                                  <a:srgbClr val="035AE7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  <a:sym typeface="Symbol" pitchFamily="18" charset="2"/>
                              </a:rPr>
                              <m:t>𝑦</m:t>
                            </m:r>
                          </m:sub>
                        </m:sSub>
                      </m:oMath>
                    </m:oMathPara>
                  </a14:m>
                  <a:endParaRPr lang="es-PE" sz="2500" dirty="0"/>
                </a:p>
              </p:txBody>
            </p:sp>
          </mc:Choice>
          <mc:Fallback xmlns="">
            <p:sp>
              <p:nvSpPr>
                <p:cNvPr id="27" name="CuadroTexto 26">
                  <a:extLst>
                    <a:ext uri="{FF2B5EF4-FFF2-40B4-BE49-F238E27FC236}">
                      <a16:creationId xmlns:a16="http://schemas.microsoft.com/office/drawing/2014/main" id="{E2008D02-D3FC-9E46-A776-9BCA01174A5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73900" y="4713607"/>
                  <a:ext cx="579261" cy="507447"/>
                </a:xfrm>
                <a:prstGeom prst="rect">
                  <a:avLst/>
                </a:prstGeom>
                <a:blipFill>
                  <a:blip r:embed="rId6"/>
                  <a:stretch>
                    <a:fillRect b="-6024"/>
                  </a:stretch>
                </a:blipFill>
              </p:spPr>
              <p:txBody>
                <a:bodyPr/>
                <a:lstStyle/>
                <a:p>
                  <a:r>
                    <a:rPr lang="es-P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CuadroTexto 27">
                  <a:extLst>
                    <a:ext uri="{FF2B5EF4-FFF2-40B4-BE49-F238E27FC236}">
                      <a16:creationId xmlns:a16="http://schemas.microsoft.com/office/drawing/2014/main" id="{8622FA5D-D562-CB43-9EAC-1C5FFDEAD5F5}"/>
                    </a:ext>
                  </a:extLst>
                </p:cNvPr>
                <p:cNvSpPr txBox="1"/>
                <p:nvPr/>
              </p:nvSpPr>
              <p:spPr>
                <a:xfrm>
                  <a:off x="5480689" y="4473350"/>
                  <a:ext cx="440890" cy="4770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s-ES" sz="2500" i="1" smtClean="0">
                                <a:solidFill>
                                  <a:srgbClr val="035AE7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  <a:sym typeface="Symbol" pitchFamily="18" charset="2"/>
                              </a:rPr>
                            </m:ctrlPr>
                          </m:accPr>
                          <m:e>
                            <m:r>
                              <a:rPr lang="es-ES" sz="2500" i="1">
                                <a:solidFill>
                                  <a:srgbClr val="035AE7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  <a:sym typeface="Symbol" pitchFamily="18" charset="2"/>
                              </a:rPr>
                              <m:t>𝑣</m:t>
                            </m:r>
                          </m:e>
                        </m:acc>
                      </m:oMath>
                    </m:oMathPara>
                  </a14:m>
                  <a:endParaRPr lang="es-PE" sz="2500" dirty="0"/>
                </a:p>
              </p:txBody>
            </p:sp>
          </mc:Choice>
          <mc:Fallback xmlns="">
            <p:sp>
              <p:nvSpPr>
                <p:cNvPr id="28" name="CuadroTexto 27">
                  <a:extLst>
                    <a:ext uri="{FF2B5EF4-FFF2-40B4-BE49-F238E27FC236}">
                      <a16:creationId xmlns:a16="http://schemas.microsoft.com/office/drawing/2014/main" id="{8622FA5D-D562-CB43-9EAC-1C5FFDEAD5F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80689" y="4473350"/>
                  <a:ext cx="440890" cy="477054"/>
                </a:xfrm>
                <a:prstGeom prst="rect">
                  <a:avLst/>
                </a:prstGeom>
                <a:blipFill>
                  <a:blip r:embed="rId7"/>
                  <a:stretch>
                    <a:fillRect t="-17949" r="-31507"/>
                  </a:stretch>
                </a:blipFill>
              </p:spPr>
              <p:txBody>
                <a:bodyPr/>
                <a:lstStyle/>
                <a:p>
                  <a:r>
                    <a:rPr lang="es-P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CuadroTexto 5">
                  <a:extLst>
                    <a:ext uri="{FF2B5EF4-FFF2-40B4-BE49-F238E27FC236}">
                      <a16:creationId xmlns:a16="http://schemas.microsoft.com/office/drawing/2014/main" id="{359ABFB5-D0B3-A888-B0E1-7358FE3A196C}"/>
                    </a:ext>
                  </a:extLst>
                </p:cNvPr>
                <p:cNvSpPr txBox="1"/>
                <p:nvPr/>
              </p:nvSpPr>
              <p:spPr>
                <a:xfrm>
                  <a:off x="5565748" y="5308763"/>
                  <a:ext cx="490277" cy="51155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just">
                    <a:lnSpc>
                      <a:spcPct val="120000"/>
                    </a:lnSpc>
                    <a:buClr>
                      <a:srgbClr val="FF0000"/>
                    </a:buClr>
                  </a:pPr>
                  <a14:m>
                    <m:oMath xmlns:m="http://schemas.openxmlformats.org/officeDocument/2006/math">
                      <m:r>
                        <a:rPr lang="es-ES" sz="25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  <a:sym typeface="Symbol" pitchFamily="18" charset="2"/>
                        </a:rPr>
                        <m:t>𝒎</m:t>
                      </m:r>
                    </m:oMath>
                  </a14:m>
                  <a:r>
                    <a:rPr lang="es-PE" sz="2500" dirty="0">
                      <a:latin typeface="Arial" panose="020B0604020202020204" pitchFamily="34" charset="0"/>
                      <a:cs typeface="Arial" panose="020B0604020202020204" pitchFamily="34" charset="0"/>
                      <a:sym typeface="Symbol" pitchFamily="18" charset="2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6" name="CuadroTexto 5">
                  <a:extLst>
                    <a:ext uri="{FF2B5EF4-FFF2-40B4-BE49-F238E27FC236}">
                      <a16:creationId xmlns:a16="http://schemas.microsoft.com/office/drawing/2014/main" id="{359ABFB5-D0B3-A888-B0E1-7358FE3A196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65748" y="5308763"/>
                  <a:ext cx="490277" cy="511550"/>
                </a:xfrm>
                <a:prstGeom prst="rect">
                  <a:avLst/>
                </a:prstGeom>
                <a:blipFill>
                  <a:blip r:embed="rId8"/>
                  <a:stretch>
                    <a:fillRect t="-3571" r="-35802" b="-27381"/>
                  </a:stretch>
                </a:blipFill>
              </p:spPr>
              <p:txBody>
                <a:bodyPr/>
                <a:lstStyle/>
                <a:p>
                  <a:r>
                    <a:rPr lang="es-P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CuadroTexto 7">
                  <a:extLst>
                    <a:ext uri="{FF2B5EF4-FFF2-40B4-BE49-F238E27FC236}">
                      <a16:creationId xmlns:a16="http://schemas.microsoft.com/office/drawing/2014/main" id="{EF63E24F-CFC0-289B-613F-7152A3173E87}"/>
                    </a:ext>
                  </a:extLst>
                </p:cNvPr>
                <p:cNvSpPr txBox="1"/>
                <p:nvPr/>
              </p:nvSpPr>
              <p:spPr>
                <a:xfrm>
                  <a:off x="6362195" y="4694596"/>
                  <a:ext cx="490277" cy="51161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just">
                    <a:lnSpc>
                      <a:spcPct val="120000"/>
                    </a:lnSpc>
                    <a:buClr>
                      <a:srgbClr val="FF0000"/>
                    </a:buClr>
                  </a:pPr>
                  <a14:m>
                    <m:oMath xmlns:m="http://schemas.openxmlformats.org/officeDocument/2006/math">
                      <m:r>
                        <a:rPr lang="es-419" sz="25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  <a:sym typeface="Symbol" pitchFamily="18" charset="2"/>
                        </a:rPr>
                        <m:t>𝒏</m:t>
                      </m:r>
                    </m:oMath>
                  </a14:m>
                  <a:r>
                    <a:rPr lang="es-PE" sz="2500" dirty="0">
                      <a:latin typeface="Arial" panose="020B0604020202020204" pitchFamily="34" charset="0"/>
                      <a:cs typeface="Arial" panose="020B0604020202020204" pitchFamily="34" charset="0"/>
                      <a:sym typeface="Symbol" pitchFamily="18" charset="2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8" name="CuadroTexto 7">
                  <a:extLst>
                    <a:ext uri="{FF2B5EF4-FFF2-40B4-BE49-F238E27FC236}">
                      <a16:creationId xmlns:a16="http://schemas.microsoft.com/office/drawing/2014/main" id="{EF63E24F-CFC0-289B-613F-7152A3173E8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62195" y="4694596"/>
                  <a:ext cx="490277" cy="511615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PE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42916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0" grpId="0"/>
      <p:bldP spid="12" grpId="0"/>
      <p:bldP spid="13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Box 6">
            <a:extLst>
              <a:ext uri="{FF2B5EF4-FFF2-40B4-BE49-F238E27FC236}">
                <a16:creationId xmlns:a16="http://schemas.microsoft.com/office/drawing/2014/main" id="{316B6FAC-2565-E530-5362-F770861767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2894" y="1426759"/>
            <a:ext cx="11418570" cy="569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just">
              <a:lnSpc>
                <a:spcPct val="140000"/>
              </a:lnSpc>
            </a:pPr>
            <a:r>
              <a:rPr lang="es-ES" sz="2500" b="1" dirty="0">
                <a:solidFill>
                  <a:srgbClr val="FF0000"/>
                </a:solidFill>
                <a:cs typeface="Times New Roman" pitchFamily="18" charset="0"/>
              </a:rPr>
              <a:t>Ángulos directores:</a:t>
            </a:r>
            <a:endParaRPr lang="es-PE" sz="2500" b="1" dirty="0">
              <a:solidFill>
                <a:srgbClr val="FF0000"/>
              </a:solidFill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1CD263A1-6F12-A54D-B80C-94F1F82C2B00}"/>
                  </a:ext>
                </a:extLst>
              </p:cNvPr>
              <p:cNvSpPr txBox="1"/>
              <p:nvPr/>
            </p:nvSpPr>
            <p:spPr>
              <a:xfrm>
                <a:off x="340995" y="1995444"/>
                <a:ext cx="11510010" cy="97328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20000"/>
                  </a:lnSpc>
                  <a:buClr>
                    <a:srgbClr val="FF0000"/>
                  </a:buClr>
                </a:pPr>
                <a:r>
                  <a:rPr lang="es-ES" sz="2500" dirty="0">
                    <a:latin typeface="Arial" panose="020B0604020202020204" pitchFamily="34" charset="0"/>
                    <a:cs typeface="Arial" panose="020B0604020202020204" pitchFamily="34" charset="0"/>
                    <a:sym typeface="Symbol" pitchFamily="18" charset="2"/>
                  </a:rPr>
                  <a:t>Se llaman ángulos directores </a:t>
                </a:r>
                <a14:m>
                  <m:oMath xmlns:m="http://schemas.openxmlformats.org/officeDocument/2006/math">
                    <m:r>
                      <a:rPr lang="es-PE" sz="2500" i="1">
                        <a:solidFill>
                          <a:srgbClr val="035AE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s-PE" sz="2500" dirty="0">
                    <a:solidFill>
                      <a:srgbClr val="035AE7"/>
                    </a:solidFill>
                  </a:rPr>
                  <a:t>,</a:t>
                </a:r>
                <a:r>
                  <a:rPr lang="es-PE" sz="2500" dirty="0">
                    <a:solidFill>
                      <a:srgbClr val="035AE7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s-PE" sz="2500" i="1">
                        <a:solidFill>
                          <a:srgbClr val="035AE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s-ES" sz="2500" dirty="0">
                    <a:latin typeface="Arial" panose="020B0604020202020204" pitchFamily="34" charset="0"/>
                    <a:cs typeface="Arial" panose="020B0604020202020204" pitchFamily="34" charset="0"/>
                    <a:sym typeface="Symbol" pitchFamily="18" charset="2"/>
                  </a:rPr>
                  <a:t> de un vector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s-ES" sz="2500" i="1" smtClean="0">
                            <a:solidFill>
                              <a:srgbClr val="035AE7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Symbol" pitchFamily="18" charset="2"/>
                          </a:rPr>
                        </m:ctrlPr>
                      </m:accPr>
                      <m:e>
                        <m:r>
                          <a:rPr lang="es-ES" sz="2500" i="1" smtClean="0">
                            <a:solidFill>
                              <a:srgbClr val="035AE7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Symbol" pitchFamily="18" charset="2"/>
                          </a:rPr>
                          <m:t>𝑣</m:t>
                        </m:r>
                      </m:e>
                    </m:acc>
                  </m:oMath>
                </a14:m>
                <a:r>
                  <a:rPr lang="es-ES" sz="2500" dirty="0">
                    <a:latin typeface="Arial" panose="020B0604020202020204" pitchFamily="34" charset="0"/>
                    <a:cs typeface="Arial" panose="020B0604020202020204" pitchFamily="34" charset="0"/>
                    <a:sym typeface="Symbol" pitchFamily="18" charset="2"/>
                  </a:rPr>
                  <a:t> a los ángulos que este mismo forma con las direcciones positivas de las componentes de dicho vector.</a:t>
                </a:r>
                <a:endParaRPr lang="es-PE" sz="2500" dirty="0">
                  <a:latin typeface="Arial" panose="020B0604020202020204" pitchFamily="34" charset="0"/>
                  <a:cs typeface="Arial" panose="020B0604020202020204" pitchFamily="34" charset="0"/>
                  <a:sym typeface="Symbol" pitchFamily="18" charset="2"/>
                </a:endParaRPr>
              </a:p>
            </p:txBody>
          </p:sp>
        </mc:Choice>
        <mc:Fallback xmlns=""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1CD263A1-6F12-A54D-B80C-94F1F82C2B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995" y="1995444"/>
                <a:ext cx="11510010" cy="973280"/>
              </a:xfrm>
              <a:prstGeom prst="rect">
                <a:avLst/>
              </a:prstGeom>
              <a:blipFill>
                <a:blip r:embed="rId2"/>
                <a:stretch>
                  <a:fillRect l="-900" t="-4375" r="-1642" b="-13750"/>
                </a:stretch>
              </a:blipFill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E7BA1A8B-F44A-F64A-82B4-D787D1FF7470}"/>
              </a:ext>
            </a:extLst>
          </p:cNvPr>
          <p:cNvCxnSpPr>
            <a:cxnSpLocks/>
          </p:cNvCxnSpPr>
          <p:nvPr/>
        </p:nvCxnSpPr>
        <p:spPr>
          <a:xfrm flipV="1">
            <a:off x="2701289" y="3108175"/>
            <a:ext cx="0" cy="32385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id="{155C1D16-D37F-0D40-A1F6-06F53FEBB6CF}"/>
              </a:ext>
            </a:extLst>
          </p:cNvPr>
          <p:cNvCxnSpPr/>
          <p:nvPr/>
        </p:nvCxnSpPr>
        <p:spPr>
          <a:xfrm>
            <a:off x="1951989" y="5651316"/>
            <a:ext cx="3683000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de flecha 17">
            <a:extLst>
              <a:ext uri="{FF2B5EF4-FFF2-40B4-BE49-F238E27FC236}">
                <a16:creationId xmlns:a16="http://schemas.microsoft.com/office/drawing/2014/main" id="{BA8F6126-04CE-E54B-8795-A9EDBF2B8045}"/>
              </a:ext>
            </a:extLst>
          </p:cNvPr>
          <p:cNvCxnSpPr/>
          <p:nvPr/>
        </p:nvCxnSpPr>
        <p:spPr>
          <a:xfrm flipV="1">
            <a:off x="2701289" y="4000316"/>
            <a:ext cx="1892300" cy="16510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Arco 19">
            <a:extLst>
              <a:ext uri="{FF2B5EF4-FFF2-40B4-BE49-F238E27FC236}">
                <a16:creationId xmlns:a16="http://schemas.microsoft.com/office/drawing/2014/main" id="{4FD1FBF5-3B6E-7E41-AF54-69ED6012E6C3}"/>
              </a:ext>
            </a:extLst>
          </p:cNvPr>
          <p:cNvSpPr/>
          <p:nvPr/>
        </p:nvSpPr>
        <p:spPr>
          <a:xfrm>
            <a:off x="2796552" y="5423714"/>
            <a:ext cx="317475" cy="455203"/>
          </a:xfrm>
          <a:prstGeom prst="arc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21" name="Arco 20">
            <a:extLst>
              <a:ext uri="{FF2B5EF4-FFF2-40B4-BE49-F238E27FC236}">
                <a16:creationId xmlns:a16="http://schemas.microsoft.com/office/drawing/2014/main" id="{D90187EB-C84E-964E-A4D5-CF2CEA04AB24}"/>
              </a:ext>
            </a:extLst>
          </p:cNvPr>
          <p:cNvSpPr/>
          <p:nvPr/>
        </p:nvSpPr>
        <p:spPr>
          <a:xfrm>
            <a:off x="2463171" y="5167717"/>
            <a:ext cx="571500" cy="458198"/>
          </a:xfrm>
          <a:prstGeom prst="arc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uadroTexto 22">
                <a:extLst>
                  <a:ext uri="{FF2B5EF4-FFF2-40B4-BE49-F238E27FC236}">
                    <a16:creationId xmlns:a16="http://schemas.microsoft.com/office/drawing/2014/main" id="{F6AC20D4-D2E8-3A4A-AD48-70C0C8648E1D}"/>
                  </a:ext>
                </a:extLst>
              </p:cNvPr>
              <p:cNvSpPr txBox="1"/>
              <p:nvPr/>
            </p:nvSpPr>
            <p:spPr>
              <a:xfrm>
                <a:off x="4452954" y="3589904"/>
                <a:ext cx="440890" cy="477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s-ES" sz="2500" i="1" smtClean="0">
                              <a:solidFill>
                                <a:srgbClr val="035AE7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  <a:sym typeface="Symbol" pitchFamily="18" charset="2"/>
                            </a:rPr>
                          </m:ctrlPr>
                        </m:accPr>
                        <m:e>
                          <m:r>
                            <a:rPr lang="es-ES" sz="2500" i="1">
                              <a:solidFill>
                                <a:srgbClr val="035AE7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  <a:sym typeface="Symbol" pitchFamily="18" charset="2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s-PE" sz="2500" dirty="0">
                  <a:solidFill>
                    <a:srgbClr val="035AE7"/>
                  </a:solidFill>
                </a:endParaRPr>
              </a:p>
            </p:txBody>
          </p:sp>
        </mc:Choice>
        <mc:Fallback xmlns="">
          <p:sp>
            <p:nvSpPr>
              <p:cNvPr id="23" name="CuadroTexto 22">
                <a:extLst>
                  <a:ext uri="{FF2B5EF4-FFF2-40B4-BE49-F238E27FC236}">
                    <a16:creationId xmlns:a16="http://schemas.microsoft.com/office/drawing/2014/main" id="{F6AC20D4-D2E8-3A4A-AD48-70C0C8648E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2954" y="3589904"/>
                <a:ext cx="440890" cy="477054"/>
              </a:xfrm>
              <a:prstGeom prst="rect">
                <a:avLst/>
              </a:prstGeom>
              <a:blipFill>
                <a:blip r:embed="rId3"/>
                <a:stretch>
                  <a:fillRect t="-20513"/>
                </a:stretch>
              </a:blipFill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uadroTexto 28">
                <a:extLst>
                  <a:ext uri="{FF2B5EF4-FFF2-40B4-BE49-F238E27FC236}">
                    <a16:creationId xmlns:a16="http://schemas.microsoft.com/office/drawing/2014/main" id="{A4D2CC31-8112-4C47-A32E-513943E7ADC1}"/>
                  </a:ext>
                </a:extLst>
              </p:cNvPr>
              <p:cNvSpPr txBox="1"/>
              <p:nvPr/>
            </p:nvSpPr>
            <p:spPr>
              <a:xfrm>
                <a:off x="3129933" y="5169935"/>
                <a:ext cx="458844" cy="477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PE" sz="2500" i="1" smtClean="0">
                          <a:solidFill>
                            <a:srgbClr val="035AE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s-PE" sz="2500" dirty="0">
                  <a:solidFill>
                    <a:srgbClr val="035AE7"/>
                  </a:solidFill>
                </a:endParaRPr>
              </a:p>
            </p:txBody>
          </p:sp>
        </mc:Choice>
        <mc:Fallback xmlns="">
          <p:sp>
            <p:nvSpPr>
              <p:cNvPr id="29" name="CuadroTexto 28">
                <a:extLst>
                  <a:ext uri="{FF2B5EF4-FFF2-40B4-BE49-F238E27FC236}">
                    <a16:creationId xmlns:a16="http://schemas.microsoft.com/office/drawing/2014/main" id="{A4D2CC31-8112-4C47-A32E-513943E7AD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9933" y="5169935"/>
                <a:ext cx="458844" cy="4770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CuadroTexto 29">
                <a:extLst>
                  <a:ext uri="{FF2B5EF4-FFF2-40B4-BE49-F238E27FC236}">
                    <a16:creationId xmlns:a16="http://schemas.microsoft.com/office/drawing/2014/main" id="{91319C31-A4BD-D244-B9E2-4638068A4B02}"/>
                  </a:ext>
                </a:extLst>
              </p:cNvPr>
              <p:cNvSpPr txBox="1"/>
              <p:nvPr/>
            </p:nvSpPr>
            <p:spPr>
              <a:xfrm>
                <a:off x="2811222" y="4748316"/>
                <a:ext cx="460447" cy="477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PE" sz="2500" i="1" smtClean="0">
                          <a:solidFill>
                            <a:srgbClr val="035AE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s-PE" sz="2500" dirty="0">
                  <a:solidFill>
                    <a:srgbClr val="035AE7"/>
                  </a:solidFill>
                </a:endParaRPr>
              </a:p>
            </p:txBody>
          </p:sp>
        </mc:Choice>
        <mc:Fallback xmlns="">
          <p:sp>
            <p:nvSpPr>
              <p:cNvPr id="30" name="CuadroTexto 29">
                <a:extLst>
                  <a:ext uri="{FF2B5EF4-FFF2-40B4-BE49-F238E27FC236}">
                    <a16:creationId xmlns:a16="http://schemas.microsoft.com/office/drawing/2014/main" id="{91319C31-A4BD-D244-B9E2-4638068A4B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1222" y="4748316"/>
                <a:ext cx="460447" cy="477054"/>
              </a:xfrm>
              <a:prstGeom prst="rect">
                <a:avLst/>
              </a:prstGeom>
              <a:blipFill>
                <a:blip r:embed="rId5"/>
                <a:stretch>
                  <a:fillRect l="-3947" r="-1316" b="-16667"/>
                </a:stretch>
              </a:blipFill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Conector recto 33">
            <a:extLst>
              <a:ext uri="{FF2B5EF4-FFF2-40B4-BE49-F238E27FC236}">
                <a16:creationId xmlns:a16="http://schemas.microsoft.com/office/drawing/2014/main" id="{6831B777-48CF-4943-9757-B0C56193F724}"/>
              </a:ext>
            </a:extLst>
          </p:cNvPr>
          <p:cNvCxnSpPr>
            <a:cxnSpLocks/>
          </p:cNvCxnSpPr>
          <p:nvPr/>
        </p:nvCxnSpPr>
        <p:spPr>
          <a:xfrm>
            <a:off x="4584499" y="4066958"/>
            <a:ext cx="0" cy="1558957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ector recto 35">
            <a:extLst>
              <a:ext uri="{FF2B5EF4-FFF2-40B4-BE49-F238E27FC236}">
                <a16:creationId xmlns:a16="http://schemas.microsoft.com/office/drawing/2014/main" id="{A770CC2F-B170-EF47-8876-6FF6EF02BC2D}"/>
              </a:ext>
            </a:extLst>
          </p:cNvPr>
          <p:cNvCxnSpPr>
            <a:cxnSpLocks/>
          </p:cNvCxnSpPr>
          <p:nvPr/>
        </p:nvCxnSpPr>
        <p:spPr>
          <a:xfrm flipH="1">
            <a:off x="2707652" y="4041558"/>
            <a:ext cx="1876847" cy="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Abrir llave 37">
            <a:extLst>
              <a:ext uri="{FF2B5EF4-FFF2-40B4-BE49-F238E27FC236}">
                <a16:creationId xmlns:a16="http://schemas.microsoft.com/office/drawing/2014/main" id="{826671F1-C609-0C4E-AE5C-4782725D1162}"/>
              </a:ext>
            </a:extLst>
          </p:cNvPr>
          <p:cNvSpPr/>
          <p:nvPr/>
        </p:nvSpPr>
        <p:spPr>
          <a:xfrm rot="10800000">
            <a:off x="4664066" y="4000316"/>
            <a:ext cx="287756" cy="1650999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39" name="Abrir llave 38">
            <a:extLst>
              <a:ext uri="{FF2B5EF4-FFF2-40B4-BE49-F238E27FC236}">
                <a16:creationId xmlns:a16="http://schemas.microsoft.com/office/drawing/2014/main" id="{E91A270B-B8D3-1641-8F01-5E8FA28B51E5}"/>
              </a:ext>
            </a:extLst>
          </p:cNvPr>
          <p:cNvSpPr/>
          <p:nvPr/>
        </p:nvSpPr>
        <p:spPr>
          <a:xfrm rot="16200000">
            <a:off x="3506211" y="4992233"/>
            <a:ext cx="321001" cy="1835579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CuadroTexto 39">
                <a:extLst>
                  <a:ext uri="{FF2B5EF4-FFF2-40B4-BE49-F238E27FC236}">
                    <a16:creationId xmlns:a16="http://schemas.microsoft.com/office/drawing/2014/main" id="{D4F491A9-E16A-1940-A7FD-246857775281}"/>
                  </a:ext>
                </a:extLst>
              </p:cNvPr>
              <p:cNvSpPr txBox="1"/>
              <p:nvPr/>
            </p:nvSpPr>
            <p:spPr>
              <a:xfrm>
                <a:off x="3381601" y="6017995"/>
                <a:ext cx="570221" cy="477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500" i="1" smtClean="0">
                              <a:solidFill>
                                <a:srgbClr val="035AE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500" i="1">
                              <a:solidFill>
                                <a:srgbClr val="035AE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s-ES" sz="2500" b="0" i="1" smtClean="0">
                              <a:solidFill>
                                <a:srgbClr val="035AE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s-PE" sz="2500" dirty="0"/>
              </a:p>
            </p:txBody>
          </p:sp>
        </mc:Choice>
        <mc:Fallback xmlns="">
          <p:sp>
            <p:nvSpPr>
              <p:cNvPr id="40" name="CuadroTexto 39">
                <a:extLst>
                  <a:ext uri="{FF2B5EF4-FFF2-40B4-BE49-F238E27FC236}">
                    <a16:creationId xmlns:a16="http://schemas.microsoft.com/office/drawing/2014/main" id="{D4F491A9-E16A-1940-A7FD-2468577752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1601" y="6017995"/>
                <a:ext cx="570221" cy="47705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CuadroTexto 40">
                <a:extLst>
                  <a:ext uri="{FF2B5EF4-FFF2-40B4-BE49-F238E27FC236}">
                    <a16:creationId xmlns:a16="http://schemas.microsoft.com/office/drawing/2014/main" id="{DA61FBEB-0C6D-2E42-A87D-607B655871A7}"/>
                  </a:ext>
                </a:extLst>
              </p:cNvPr>
              <p:cNvSpPr txBox="1"/>
              <p:nvPr/>
            </p:nvSpPr>
            <p:spPr>
              <a:xfrm>
                <a:off x="4937547" y="4541438"/>
                <a:ext cx="579261" cy="5074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500" i="1" smtClean="0">
                              <a:solidFill>
                                <a:srgbClr val="035AE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500" i="1">
                              <a:solidFill>
                                <a:srgbClr val="035AE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s-ES" sz="2500" b="0" i="1" smtClean="0">
                              <a:solidFill>
                                <a:srgbClr val="035AE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s-PE" sz="2500" dirty="0">
                  <a:solidFill>
                    <a:srgbClr val="035AE7"/>
                  </a:solidFill>
                </a:endParaRPr>
              </a:p>
            </p:txBody>
          </p:sp>
        </mc:Choice>
        <mc:Fallback xmlns="">
          <p:sp>
            <p:nvSpPr>
              <p:cNvPr id="41" name="CuadroTexto 40">
                <a:extLst>
                  <a:ext uri="{FF2B5EF4-FFF2-40B4-BE49-F238E27FC236}">
                    <a16:creationId xmlns:a16="http://schemas.microsoft.com/office/drawing/2014/main" id="{DA61FBEB-0C6D-2E42-A87D-607B655871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7547" y="4541438"/>
                <a:ext cx="579261" cy="507447"/>
              </a:xfrm>
              <a:prstGeom prst="rect">
                <a:avLst/>
              </a:prstGeom>
              <a:blipFill>
                <a:blip r:embed="rId9"/>
                <a:stretch>
                  <a:fillRect b="-4878"/>
                </a:stretch>
              </a:blipFill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CuadroTexto 21">
                <a:extLst>
                  <a:ext uri="{FF2B5EF4-FFF2-40B4-BE49-F238E27FC236}">
                    <a16:creationId xmlns:a16="http://schemas.microsoft.com/office/drawing/2014/main" id="{58F96CCA-8422-B44B-99C3-A45CA446DF37}"/>
                  </a:ext>
                </a:extLst>
              </p:cNvPr>
              <p:cNvSpPr txBox="1"/>
              <p:nvPr/>
            </p:nvSpPr>
            <p:spPr>
              <a:xfrm>
                <a:off x="5325339" y="5651316"/>
                <a:ext cx="471411" cy="477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419" sz="25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s-PE" sz="25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2" name="CuadroTexto 21">
                <a:extLst>
                  <a:ext uri="{FF2B5EF4-FFF2-40B4-BE49-F238E27FC236}">
                    <a16:creationId xmlns:a16="http://schemas.microsoft.com/office/drawing/2014/main" id="{58F96CCA-8422-B44B-99C3-A45CA446DF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5339" y="5651316"/>
                <a:ext cx="471411" cy="47705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CuadroTexto 23">
                <a:extLst>
                  <a:ext uri="{FF2B5EF4-FFF2-40B4-BE49-F238E27FC236}">
                    <a16:creationId xmlns:a16="http://schemas.microsoft.com/office/drawing/2014/main" id="{A47029D9-0422-D142-ADB8-59541F454BC8}"/>
                  </a:ext>
                </a:extLst>
              </p:cNvPr>
              <p:cNvSpPr txBox="1"/>
              <p:nvPr/>
            </p:nvSpPr>
            <p:spPr>
              <a:xfrm>
                <a:off x="2242277" y="2957734"/>
                <a:ext cx="456984" cy="477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419" sz="25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es-PE" sz="2500" i="1" dirty="0">
                  <a:solidFill>
                    <a:srgbClr val="00206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4" name="CuadroTexto 23">
                <a:extLst>
                  <a:ext uri="{FF2B5EF4-FFF2-40B4-BE49-F238E27FC236}">
                    <a16:creationId xmlns:a16="http://schemas.microsoft.com/office/drawing/2014/main" id="{A47029D9-0422-D142-ADB8-59541F454B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2277" y="2957734"/>
                <a:ext cx="456984" cy="47705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uadroTexto 24">
                <a:extLst>
                  <a:ext uri="{FF2B5EF4-FFF2-40B4-BE49-F238E27FC236}">
                    <a16:creationId xmlns:a16="http://schemas.microsoft.com/office/drawing/2014/main" id="{A3982786-CE4C-6641-AEA2-804A3228EFBC}"/>
                  </a:ext>
                </a:extLst>
              </p:cNvPr>
              <p:cNvSpPr txBox="1"/>
              <p:nvPr/>
            </p:nvSpPr>
            <p:spPr>
              <a:xfrm>
                <a:off x="3263116" y="4212545"/>
                <a:ext cx="779957" cy="477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es-ES" sz="2500" i="1">
                              <a:solidFill>
                                <a:srgbClr val="035AE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s-ES" sz="2500" i="1">
                                  <a:solidFill>
                                    <a:srgbClr val="035AE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ES" sz="2500" i="1">
                                  <a:solidFill>
                                    <a:srgbClr val="035AE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s-PE" sz="2500" dirty="0">
                  <a:solidFill>
                    <a:srgbClr val="035AE7"/>
                  </a:solidFill>
                </a:endParaRPr>
              </a:p>
            </p:txBody>
          </p:sp>
        </mc:Choice>
        <mc:Fallback xmlns="">
          <p:sp>
            <p:nvSpPr>
              <p:cNvPr id="25" name="CuadroTexto 24">
                <a:extLst>
                  <a:ext uri="{FF2B5EF4-FFF2-40B4-BE49-F238E27FC236}">
                    <a16:creationId xmlns:a16="http://schemas.microsoft.com/office/drawing/2014/main" id="{A3982786-CE4C-6641-AEA2-804A3228EF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3116" y="4212545"/>
                <a:ext cx="779957" cy="477054"/>
              </a:xfrm>
              <a:prstGeom prst="rect">
                <a:avLst/>
              </a:prstGeom>
              <a:blipFill>
                <a:blip r:embed="rId12"/>
                <a:stretch>
                  <a:fillRect t="-20513"/>
                </a:stretch>
              </a:blipFill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99663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0" grpId="0"/>
      <p:bldP spid="20" grpId="0" animBg="1"/>
      <p:bldP spid="21" grpId="0" animBg="1"/>
      <p:bldP spid="23" grpId="0"/>
      <p:bldP spid="29" grpId="0"/>
      <p:bldP spid="30" grpId="0"/>
      <p:bldP spid="38" grpId="0" animBg="1"/>
      <p:bldP spid="39" grpId="0" animBg="1"/>
      <p:bldP spid="40" grpId="0"/>
      <p:bldP spid="41" grpId="0"/>
      <p:bldP spid="22" grpId="0"/>
      <p:bldP spid="24" grpId="0"/>
      <p:bldP spid="2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Box 6">
            <a:extLst>
              <a:ext uri="{FF2B5EF4-FFF2-40B4-BE49-F238E27FC236}">
                <a16:creationId xmlns:a16="http://schemas.microsoft.com/office/drawing/2014/main" id="{316B6FAC-2565-E530-5362-F770861767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7173" y="1405565"/>
            <a:ext cx="8274268" cy="5693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just">
              <a:lnSpc>
                <a:spcPct val="140000"/>
              </a:lnSpc>
            </a:pPr>
            <a:r>
              <a:rPr lang="es-ES" sz="2500" b="1" dirty="0">
                <a:solidFill>
                  <a:srgbClr val="FF0000"/>
                </a:solidFill>
                <a:cs typeface="Times New Roman" pitchFamily="18" charset="0"/>
              </a:rPr>
              <a:t>Cálculo de las componentes de un vector:</a:t>
            </a:r>
            <a:endParaRPr lang="es-PE" sz="2500" b="1" dirty="0">
              <a:solidFill>
                <a:srgbClr val="FF0000"/>
              </a:solidFill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1CD263A1-6F12-A54D-B80C-94F1F82C2B00}"/>
                  </a:ext>
                </a:extLst>
              </p:cNvPr>
              <p:cNvSpPr txBox="1"/>
              <p:nvPr/>
            </p:nvSpPr>
            <p:spPr>
              <a:xfrm>
                <a:off x="257174" y="1948557"/>
                <a:ext cx="11510010" cy="10314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20000"/>
                  </a:lnSpc>
                  <a:buClr>
                    <a:srgbClr val="FF0000"/>
                  </a:buClr>
                </a:pPr>
                <a:r>
                  <a:rPr lang="es-ES" sz="2500" dirty="0">
                    <a:latin typeface="Arial" panose="020B0604020202020204" pitchFamily="34" charset="0"/>
                    <a:cs typeface="Arial" panose="020B0604020202020204" pitchFamily="34" charset="0"/>
                    <a:sym typeface="Symbol" pitchFamily="18" charset="2"/>
                  </a:rPr>
                  <a:t>Si conocemos el módulo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s-ES" sz="25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s-ES" sz="25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s-ES" sz="25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</m:d>
                    <m:r>
                      <a:rPr lang="es-ES" sz="2500" i="1">
                        <a:solidFill>
                          <a:srgbClr val="035AE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s-ES" sz="2500" dirty="0">
                    <a:latin typeface="Arial" panose="020B0604020202020204" pitchFamily="34" charset="0"/>
                    <a:cs typeface="Arial" panose="020B0604020202020204" pitchFamily="34" charset="0"/>
                    <a:sym typeface="Symbol" pitchFamily="18" charset="2"/>
                  </a:rPr>
                  <a:t>de un vector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s-ES" sz="25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s-ES" sz="25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s-ES" sz="2500" i="1">
                        <a:solidFill>
                          <a:srgbClr val="035AE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s-ES" sz="2500" dirty="0">
                    <a:latin typeface="Arial" panose="020B0604020202020204" pitchFamily="34" charset="0"/>
                    <a:cs typeface="Arial" panose="020B0604020202020204" pitchFamily="34" charset="0"/>
                    <a:sym typeface="Symbol" pitchFamily="18" charset="2"/>
                  </a:rPr>
                  <a:t> y el ángulo director </a:t>
                </a:r>
                <a14:m>
                  <m:oMath xmlns:m="http://schemas.openxmlformats.org/officeDocument/2006/math">
                    <m:r>
                      <a:rPr lang="es-PE" sz="25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s-ES" sz="2500" dirty="0">
                    <a:latin typeface="Arial" panose="020B0604020202020204" pitchFamily="34" charset="0"/>
                    <a:cs typeface="Arial" panose="020B0604020202020204" pitchFamily="34" charset="0"/>
                    <a:sym typeface="Symbol" pitchFamily="18" charset="2"/>
                  </a:rPr>
                  <a:t>, entonces podemos calcular sus componentes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25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5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s-ES" sz="25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s-ES" sz="25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Symbol" pitchFamily="18" charset="2"/>
                  </a:rPr>
                  <a:t> </a:t>
                </a:r>
                <a:r>
                  <a:rPr lang="es-ES" sz="2500" dirty="0">
                    <a:latin typeface="Arial" panose="020B0604020202020204" pitchFamily="34" charset="0"/>
                    <a:cs typeface="Arial" panose="020B0604020202020204" pitchFamily="34" charset="0"/>
                    <a:sym typeface="Symbol" pitchFamily="18" charset="2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25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5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s-ES" sz="25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s-419" sz="25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endParaRPr lang="es-PE" sz="2500" dirty="0">
                  <a:latin typeface="Arial" panose="020B0604020202020204" pitchFamily="34" charset="0"/>
                  <a:cs typeface="Arial" panose="020B0604020202020204" pitchFamily="34" charset="0"/>
                  <a:sym typeface="Symbol" pitchFamily="18" charset="2"/>
                </a:endParaRPr>
              </a:p>
            </p:txBody>
          </p:sp>
        </mc:Choice>
        <mc:Fallback xmlns=""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1CD263A1-6F12-A54D-B80C-94F1F82C2B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174" y="1948557"/>
                <a:ext cx="11510010" cy="1031436"/>
              </a:xfrm>
              <a:prstGeom prst="rect">
                <a:avLst/>
              </a:prstGeom>
              <a:blipFill>
                <a:blip r:embed="rId2"/>
                <a:stretch>
                  <a:fillRect l="-847" t="-1775" r="-900" b="-10059"/>
                </a:stretch>
              </a:blipFill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Conector recto de flecha 29">
            <a:extLst>
              <a:ext uri="{FF2B5EF4-FFF2-40B4-BE49-F238E27FC236}">
                <a16:creationId xmlns:a16="http://schemas.microsoft.com/office/drawing/2014/main" id="{B66DFD37-154D-D445-950D-AEE7993CE1C8}"/>
              </a:ext>
            </a:extLst>
          </p:cNvPr>
          <p:cNvCxnSpPr>
            <a:cxnSpLocks/>
          </p:cNvCxnSpPr>
          <p:nvPr/>
        </p:nvCxnSpPr>
        <p:spPr>
          <a:xfrm flipV="1">
            <a:off x="1529635" y="3648370"/>
            <a:ext cx="0" cy="269358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 recto de flecha 30">
            <a:extLst>
              <a:ext uri="{FF2B5EF4-FFF2-40B4-BE49-F238E27FC236}">
                <a16:creationId xmlns:a16="http://schemas.microsoft.com/office/drawing/2014/main" id="{7FF9F79A-8B19-D44E-A9E2-B1DE0289A805}"/>
              </a:ext>
            </a:extLst>
          </p:cNvPr>
          <p:cNvCxnSpPr>
            <a:cxnSpLocks/>
          </p:cNvCxnSpPr>
          <p:nvPr/>
        </p:nvCxnSpPr>
        <p:spPr>
          <a:xfrm>
            <a:off x="797559" y="5864898"/>
            <a:ext cx="2985771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 recto de flecha 31">
            <a:extLst>
              <a:ext uri="{FF2B5EF4-FFF2-40B4-BE49-F238E27FC236}">
                <a16:creationId xmlns:a16="http://schemas.microsoft.com/office/drawing/2014/main" id="{0317469E-6E31-DA45-9FE7-D9C2C9ED8FAF}"/>
              </a:ext>
            </a:extLst>
          </p:cNvPr>
          <p:cNvCxnSpPr>
            <a:cxnSpLocks/>
          </p:cNvCxnSpPr>
          <p:nvPr/>
        </p:nvCxnSpPr>
        <p:spPr>
          <a:xfrm flipV="1">
            <a:off x="1546859" y="4234306"/>
            <a:ext cx="1827802" cy="163059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Arco 33">
            <a:extLst>
              <a:ext uri="{FF2B5EF4-FFF2-40B4-BE49-F238E27FC236}">
                <a16:creationId xmlns:a16="http://schemas.microsoft.com/office/drawing/2014/main" id="{41825F46-32A5-3047-A69B-2EB8E29E6FC2}"/>
              </a:ext>
            </a:extLst>
          </p:cNvPr>
          <p:cNvSpPr/>
          <p:nvPr/>
        </p:nvSpPr>
        <p:spPr>
          <a:xfrm>
            <a:off x="1698904" y="5622719"/>
            <a:ext cx="317475" cy="455203"/>
          </a:xfrm>
          <a:prstGeom prst="arc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CuadroTexto 37">
                <a:extLst>
                  <a:ext uri="{FF2B5EF4-FFF2-40B4-BE49-F238E27FC236}">
                    <a16:creationId xmlns:a16="http://schemas.microsoft.com/office/drawing/2014/main" id="{3B361AD9-EF73-5D49-A1E9-C97E893AE56E}"/>
                  </a:ext>
                </a:extLst>
              </p:cNvPr>
              <p:cNvSpPr txBox="1"/>
              <p:nvPr/>
            </p:nvSpPr>
            <p:spPr>
              <a:xfrm>
                <a:off x="3249787" y="3783226"/>
                <a:ext cx="440890" cy="477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s-ES" sz="2500" i="1" smtClean="0">
                              <a:solidFill>
                                <a:srgbClr val="035AE7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  <a:sym typeface="Symbol" pitchFamily="18" charset="2"/>
                            </a:rPr>
                          </m:ctrlPr>
                        </m:accPr>
                        <m:e>
                          <m:r>
                            <a:rPr lang="es-ES" sz="2500" i="1">
                              <a:solidFill>
                                <a:srgbClr val="035AE7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  <a:sym typeface="Symbol" pitchFamily="18" charset="2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s-PE" sz="2500" dirty="0">
                  <a:solidFill>
                    <a:srgbClr val="035AE7"/>
                  </a:solidFill>
                </a:endParaRPr>
              </a:p>
            </p:txBody>
          </p:sp>
        </mc:Choice>
        <mc:Fallback xmlns="">
          <p:sp>
            <p:nvSpPr>
              <p:cNvPr id="38" name="CuadroTexto 37">
                <a:extLst>
                  <a:ext uri="{FF2B5EF4-FFF2-40B4-BE49-F238E27FC236}">
                    <a16:creationId xmlns:a16="http://schemas.microsoft.com/office/drawing/2014/main" id="{3B361AD9-EF73-5D49-A1E9-C97E893AE5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9787" y="3783226"/>
                <a:ext cx="440890" cy="477054"/>
              </a:xfrm>
              <a:prstGeom prst="rect">
                <a:avLst/>
              </a:prstGeom>
              <a:blipFill>
                <a:blip r:embed="rId3"/>
                <a:stretch>
                  <a:fillRect t="-23684"/>
                </a:stretch>
              </a:blipFill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CuadroTexto 39">
                <a:extLst>
                  <a:ext uri="{FF2B5EF4-FFF2-40B4-BE49-F238E27FC236}">
                    <a16:creationId xmlns:a16="http://schemas.microsoft.com/office/drawing/2014/main" id="{747E6D36-BF69-524C-9596-0069560F4FE7}"/>
                  </a:ext>
                </a:extLst>
              </p:cNvPr>
              <p:cNvSpPr txBox="1"/>
              <p:nvPr/>
            </p:nvSpPr>
            <p:spPr>
              <a:xfrm>
                <a:off x="1971424" y="5347101"/>
                <a:ext cx="458844" cy="477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PE" sz="2500" i="1" smtClean="0">
                          <a:solidFill>
                            <a:srgbClr val="035AE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s-PE" sz="2500" dirty="0">
                  <a:solidFill>
                    <a:srgbClr val="035AE7"/>
                  </a:solidFill>
                </a:endParaRPr>
              </a:p>
            </p:txBody>
          </p:sp>
        </mc:Choice>
        <mc:Fallback xmlns="">
          <p:sp>
            <p:nvSpPr>
              <p:cNvPr id="40" name="CuadroTexto 39">
                <a:extLst>
                  <a:ext uri="{FF2B5EF4-FFF2-40B4-BE49-F238E27FC236}">
                    <a16:creationId xmlns:a16="http://schemas.microsoft.com/office/drawing/2014/main" id="{747E6D36-BF69-524C-9596-0069560F4F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1424" y="5347101"/>
                <a:ext cx="458844" cy="4770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Conector recto 40">
            <a:extLst>
              <a:ext uri="{FF2B5EF4-FFF2-40B4-BE49-F238E27FC236}">
                <a16:creationId xmlns:a16="http://schemas.microsoft.com/office/drawing/2014/main" id="{C78E38C8-4BD1-5C4D-B67D-66A47A7D0BCB}"/>
              </a:ext>
            </a:extLst>
          </p:cNvPr>
          <p:cNvCxnSpPr>
            <a:cxnSpLocks/>
          </p:cNvCxnSpPr>
          <p:nvPr/>
        </p:nvCxnSpPr>
        <p:spPr>
          <a:xfrm>
            <a:off x="3374661" y="4234306"/>
            <a:ext cx="0" cy="1593155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ector recto 47">
            <a:extLst>
              <a:ext uri="{FF2B5EF4-FFF2-40B4-BE49-F238E27FC236}">
                <a16:creationId xmlns:a16="http://schemas.microsoft.com/office/drawing/2014/main" id="{AB555E80-A358-0D4E-B060-A332A44D9AB8}"/>
              </a:ext>
            </a:extLst>
          </p:cNvPr>
          <p:cNvCxnSpPr>
            <a:cxnSpLocks/>
          </p:cNvCxnSpPr>
          <p:nvPr/>
        </p:nvCxnSpPr>
        <p:spPr>
          <a:xfrm flipH="1">
            <a:off x="1605685" y="4234306"/>
            <a:ext cx="1710149" cy="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CuadroTexto 48">
                <a:extLst>
                  <a:ext uri="{FF2B5EF4-FFF2-40B4-BE49-F238E27FC236}">
                    <a16:creationId xmlns:a16="http://schemas.microsoft.com/office/drawing/2014/main" id="{C5BFA295-FEA7-4144-9923-2BCF6E10DF2E}"/>
                  </a:ext>
                </a:extLst>
              </p:cNvPr>
              <p:cNvSpPr txBox="1"/>
              <p:nvPr/>
            </p:nvSpPr>
            <p:spPr>
              <a:xfrm>
                <a:off x="3470232" y="5924345"/>
                <a:ext cx="436402" cy="477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500" i="1" smtClean="0">
                          <a:solidFill>
                            <a:srgbClr val="035AE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s-PE" sz="2500" dirty="0"/>
              </a:p>
            </p:txBody>
          </p:sp>
        </mc:Choice>
        <mc:Fallback xmlns="">
          <p:sp>
            <p:nvSpPr>
              <p:cNvPr id="49" name="CuadroTexto 48">
                <a:extLst>
                  <a:ext uri="{FF2B5EF4-FFF2-40B4-BE49-F238E27FC236}">
                    <a16:creationId xmlns:a16="http://schemas.microsoft.com/office/drawing/2014/main" id="{C5BFA295-FEA7-4144-9923-2BCF6E10DF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0232" y="5924345"/>
                <a:ext cx="436402" cy="4770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CuadroTexto 49">
                <a:extLst>
                  <a:ext uri="{FF2B5EF4-FFF2-40B4-BE49-F238E27FC236}">
                    <a16:creationId xmlns:a16="http://schemas.microsoft.com/office/drawing/2014/main" id="{9507AC59-4B5C-7946-AACA-6618E3C13808}"/>
                  </a:ext>
                </a:extLst>
              </p:cNvPr>
              <p:cNvSpPr txBox="1"/>
              <p:nvPr/>
            </p:nvSpPr>
            <p:spPr>
              <a:xfrm>
                <a:off x="1087847" y="3464764"/>
                <a:ext cx="441788" cy="477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500" b="0" i="1" smtClean="0">
                          <a:solidFill>
                            <a:srgbClr val="035AE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s-PE" sz="2500" dirty="0"/>
              </a:p>
            </p:txBody>
          </p:sp>
        </mc:Choice>
        <mc:Fallback xmlns="">
          <p:sp>
            <p:nvSpPr>
              <p:cNvPr id="50" name="CuadroTexto 49">
                <a:extLst>
                  <a:ext uri="{FF2B5EF4-FFF2-40B4-BE49-F238E27FC236}">
                    <a16:creationId xmlns:a16="http://schemas.microsoft.com/office/drawing/2014/main" id="{9507AC59-4B5C-7946-AACA-6618E3C138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7847" y="3464764"/>
                <a:ext cx="441788" cy="477054"/>
              </a:xfrm>
              <a:prstGeom prst="rect">
                <a:avLst/>
              </a:prstGeom>
              <a:blipFill>
                <a:blip r:embed="rId6"/>
                <a:stretch>
                  <a:fillRect b="-5128"/>
                </a:stretch>
              </a:blipFill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CuadroTexto 57">
                <a:extLst>
                  <a:ext uri="{FF2B5EF4-FFF2-40B4-BE49-F238E27FC236}">
                    <a16:creationId xmlns:a16="http://schemas.microsoft.com/office/drawing/2014/main" id="{F63D3F80-133C-3149-A057-E76082F23784}"/>
                  </a:ext>
                </a:extLst>
              </p:cNvPr>
              <p:cNvSpPr txBox="1"/>
              <p:nvPr/>
            </p:nvSpPr>
            <p:spPr>
              <a:xfrm rot="19139182">
                <a:off x="1577237" y="4574346"/>
                <a:ext cx="1426412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20000"/>
                  </a:lnSpc>
                  <a:buClr>
                    <a:srgbClr val="FF0000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es-ES" sz="2500" i="1" smtClean="0">
                              <a:solidFill>
                                <a:srgbClr val="035AE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s-ES" sz="2500" i="1">
                                  <a:solidFill>
                                    <a:srgbClr val="035AE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ES" sz="2500" i="1">
                                  <a:solidFill>
                                    <a:srgbClr val="035AE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</m:d>
                      <m:r>
                        <a:rPr lang="es-ES" sz="2500" i="1">
                          <a:solidFill>
                            <a:srgbClr val="035AE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s-PE" sz="2500" dirty="0">
                  <a:latin typeface="Arial" panose="020B0604020202020204" pitchFamily="34" charset="0"/>
                  <a:cs typeface="Arial" panose="020B0604020202020204" pitchFamily="34" charset="0"/>
                  <a:sym typeface="Symbol" pitchFamily="18" charset="2"/>
                </a:endParaRPr>
              </a:p>
            </p:txBody>
          </p:sp>
        </mc:Choice>
        <mc:Fallback xmlns="">
          <p:sp>
            <p:nvSpPr>
              <p:cNvPr id="58" name="CuadroTexto 57">
                <a:extLst>
                  <a:ext uri="{FF2B5EF4-FFF2-40B4-BE49-F238E27FC236}">
                    <a16:creationId xmlns:a16="http://schemas.microsoft.com/office/drawing/2014/main" id="{F63D3F80-133C-3149-A057-E76082F237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139182">
                <a:off x="1577237" y="4574346"/>
                <a:ext cx="1426412" cy="55399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upo 10">
            <a:extLst>
              <a:ext uri="{FF2B5EF4-FFF2-40B4-BE49-F238E27FC236}">
                <a16:creationId xmlns:a16="http://schemas.microsoft.com/office/drawing/2014/main" id="{0D1C1ECA-E93F-455F-B6DD-BAD063E99310}"/>
              </a:ext>
            </a:extLst>
          </p:cNvPr>
          <p:cNvGrpSpPr/>
          <p:nvPr/>
        </p:nvGrpSpPr>
        <p:grpSpPr>
          <a:xfrm>
            <a:off x="4777157" y="4099536"/>
            <a:ext cx="5492394" cy="1933354"/>
            <a:chOff x="4777157" y="4099536"/>
            <a:chExt cx="5492394" cy="193335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CuadroTexto 59">
                  <a:extLst>
                    <a:ext uri="{FF2B5EF4-FFF2-40B4-BE49-F238E27FC236}">
                      <a16:creationId xmlns:a16="http://schemas.microsoft.com/office/drawing/2014/main" id="{7AA3B665-D65E-BD4A-B6F1-346248D7EE89}"/>
                    </a:ext>
                  </a:extLst>
                </p:cNvPr>
                <p:cNvSpPr txBox="1"/>
                <p:nvPr/>
              </p:nvSpPr>
              <p:spPr>
                <a:xfrm>
                  <a:off x="4777157" y="4099536"/>
                  <a:ext cx="1999258" cy="80342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s-ES" sz="2500" b="0" i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cos</m:t>
                        </m:r>
                        <m:r>
                          <a:rPr lang="es-ES" sz="25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ES" sz="25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s-ES" sz="25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s-ES" sz="25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s-ES" sz="25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sz="2500" b="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s-ES" sz="2500" b="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</m:num>
                          <m:den>
                            <m:d>
                              <m:dPr>
                                <m:begChr m:val="‖"/>
                                <m:endChr m:val="‖"/>
                                <m:ctrlPr>
                                  <a:rPr lang="es-ES" sz="25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s-ES" sz="25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s-ES" sz="2500" b="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</m:acc>
                              </m:e>
                            </m:d>
                            <m:r>
                              <a:rPr lang="es-ES" sz="2500" b="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s-PE" sz="2500" dirty="0">
                                <a:solidFill>
                                  <a:srgbClr val="0070C0"/>
                                </a:solidFill>
                                <a:latin typeface="Arial" panose="020B0604020202020204" pitchFamily="34" charset="0"/>
                                <a:cs typeface="Arial" panose="020B0604020202020204" pitchFamily="34" charset="0"/>
                                <a:sym typeface="Symbol" pitchFamily="18" charset="2"/>
                              </a:rPr>
                              <m:t> </m:t>
                            </m:r>
                          </m:den>
                        </m:f>
                      </m:oMath>
                    </m:oMathPara>
                  </a14:m>
                  <a:endParaRPr lang="es-PE" sz="2500" dirty="0">
                    <a:solidFill>
                      <a:srgbClr val="035AE7"/>
                    </a:solidFill>
                  </a:endParaRPr>
                </a:p>
              </p:txBody>
            </p:sp>
          </mc:Choice>
          <mc:Fallback xmlns="">
            <p:sp>
              <p:nvSpPr>
                <p:cNvPr id="60" name="CuadroTexto 59">
                  <a:extLst>
                    <a:ext uri="{FF2B5EF4-FFF2-40B4-BE49-F238E27FC236}">
                      <a16:creationId xmlns:a16="http://schemas.microsoft.com/office/drawing/2014/main" id="{7AA3B665-D65E-BD4A-B6F1-346248D7EE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77157" y="4099536"/>
                  <a:ext cx="1999258" cy="803425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P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CuadroTexto 65">
                  <a:extLst>
                    <a:ext uri="{FF2B5EF4-FFF2-40B4-BE49-F238E27FC236}">
                      <a16:creationId xmlns:a16="http://schemas.microsoft.com/office/drawing/2014/main" id="{9A2D543D-7226-3545-8DBF-0757E87ED329}"/>
                    </a:ext>
                  </a:extLst>
                </p:cNvPr>
                <p:cNvSpPr txBox="1"/>
                <p:nvPr/>
              </p:nvSpPr>
              <p:spPr>
                <a:xfrm>
                  <a:off x="7652028" y="4213642"/>
                  <a:ext cx="2579013" cy="477054"/>
                </a:xfrm>
                <a:prstGeom prst="rect">
                  <a:avLst/>
                </a:prstGeom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ES" sz="25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25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s-ES" sz="25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𝒙</m:t>
                            </m:r>
                          </m:sub>
                        </m:sSub>
                        <m:r>
                          <a:rPr lang="es-ES" sz="25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‖"/>
                            <m:endChr m:val="‖"/>
                            <m:ctrlPr>
                              <a:rPr lang="es-ES" sz="25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s-ES" sz="2500" b="1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s-ES" sz="2500" b="1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𝒗</m:t>
                                </m:r>
                              </m:e>
                            </m:acc>
                          </m:e>
                        </m:d>
                        <m:r>
                          <a:rPr lang="es-ES" sz="25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s-ES" sz="2500" b="1" i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𝐜𝐨𝐬</m:t>
                        </m:r>
                        <m:r>
                          <a:rPr lang="es-ES" sz="2500" b="1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PE" sz="25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𝜶</m:t>
                        </m:r>
                      </m:oMath>
                    </m:oMathPara>
                  </a14:m>
                  <a:endParaRPr lang="es-PE" sz="2500" b="1" dirty="0">
                    <a:solidFill>
                      <a:srgbClr val="035AE7"/>
                    </a:solidFill>
                  </a:endParaRPr>
                </a:p>
              </p:txBody>
            </p:sp>
          </mc:Choice>
          <mc:Fallback xmlns="">
            <p:sp>
              <p:nvSpPr>
                <p:cNvPr id="66" name="CuadroTexto 65">
                  <a:extLst>
                    <a:ext uri="{FF2B5EF4-FFF2-40B4-BE49-F238E27FC236}">
                      <a16:creationId xmlns:a16="http://schemas.microsoft.com/office/drawing/2014/main" id="{9A2D543D-7226-3545-8DBF-0757E87ED32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52028" y="4213642"/>
                  <a:ext cx="2579013" cy="477054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PE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" name="Conector recto de flecha 4">
              <a:extLst>
                <a:ext uri="{FF2B5EF4-FFF2-40B4-BE49-F238E27FC236}">
                  <a16:creationId xmlns:a16="http://schemas.microsoft.com/office/drawing/2014/main" id="{A4DDEB3D-72E1-4FF2-82C5-D7079158BC73}"/>
                </a:ext>
              </a:extLst>
            </p:cNvPr>
            <p:cNvCxnSpPr>
              <a:cxnSpLocks/>
            </p:cNvCxnSpPr>
            <p:nvPr/>
          </p:nvCxnSpPr>
          <p:spPr>
            <a:xfrm>
              <a:off x="6776415" y="4492640"/>
              <a:ext cx="816746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CuadroTexto 26">
                  <a:extLst>
                    <a:ext uri="{FF2B5EF4-FFF2-40B4-BE49-F238E27FC236}">
                      <a16:creationId xmlns:a16="http://schemas.microsoft.com/office/drawing/2014/main" id="{2B78FABB-022F-4468-8787-BA13C631B6F6}"/>
                    </a:ext>
                  </a:extLst>
                </p:cNvPr>
                <p:cNvSpPr txBox="1"/>
                <p:nvPr/>
              </p:nvSpPr>
              <p:spPr>
                <a:xfrm>
                  <a:off x="4828514" y="5218949"/>
                  <a:ext cx="2064525" cy="81394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s-ES" sz="2500" b="0" i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sen</m:t>
                        </m:r>
                        <m:r>
                          <a:rPr lang="es-ES" sz="2500" b="0" i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ES" sz="25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s-ES" sz="25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s-ES" sz="25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s-ES" sz="25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sz="2500" b="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s-ES" sz="25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</m:sSub>
                          </m:num>
                          <m:den>
                            <m:d>
                              <m:dPr>
                                <m:begChr m:val="‖"/>
                                <m:endChr m:val="‖"/>
                                <m:ctrlPr>
                                  <a:rPr lang="es-ES" sz="25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s-ES" sz="25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s-ES" sz="2500" b="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</m:acc>
                              </m:e>
                            </m:d>
                            <m:r>
                              <a:rPr lang="es-ES" sz="2500" b="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s-PE" sz="2500" dirty="0">
                                <a:solidFill>
                                  <a:srgbClr val="0070C0"/>
                                </a:solidFill>
                                <a:latin typeface="Arial" panose="020B0604020202020204" pitchFamily="34" charset="0"/>
                                <a:cs typeface="Arial" panose="020B0604020202020204" pitchFamily="34" charset="0"/>
                                <a:sym typeface="Symbol" pitchFamily="18" charset="2"/>
                              </a:rPr>
                              <m:t> </m:t>
                            </m:r>
                          </m:den>
                        </m:f>
                      </m:oMath>
                    </m:oMathPara>
                  </a14:m>
                  <a:endParaRPr lang="es-PE" sz="2500" dirty="0">
                    <a:solidFill>
                      <a:srgbClr val="035AE7"/>
                    </a:solidFill>
                  </a:endParaRPr>
                </a:p>
              </p:txBody>
            </p:sp>
          </mc:Choice>
          <mc:Fallback xmlns="">
            <p:sp>
              <p:nvSpPr>
                <p:cNvPr id="27" name="CuadroTexto 26">
                  <a:extLst>
                    <a:ext uri="{FF2B5EF4-FFF2-40B4-BE49-F238E27FC236}">
                      <a16:creationId xmlns:a16="http://schemas.microsoft.com/office/drawing/2014/main" id="{2B78FABB-022F-4468-8787-BA13C631B6F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28514" y="5218949"/>
                  <a:ext cx="2064525" cy="813941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P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CuadroTexto 27">
                  <a:extLst>
                    <a:ext uri="{FF2B5EF4-FFF2-40B4-BE49-F238E27FC236}">
                      <a16:creationId xmlns:a16="http://schemas.microsoft.com/office/drawing/2014/main" id="{9ADA524D-514A-4F98-91CF-B2C6335BDEA9}"/>
                    </a:ext>
                  </a:extLst>
                </p:cNvPr>
                <p:cNvSpPr txBox="1"/>
                <p:nvPr/>
              </p:nvSpPr>
              <p:spPr>
                <a:xfrm>
                  <a:off x="7690538" y="5333055"/>
                  <a:ext cx="2579013" cy="512384"/>
                </a:xfrm>
                <a:prstGeom prst="rect">
                  <a:avLst/>
                </a:prstGeom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ES" sz="25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25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s-ES" sz="25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𝒚</m:t>
                            </m:r>
                          </m:sub>
                        </m:sSub>
                        <m:r>
                          <a:rPr lang="es-ES" sz="25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‖"/>
                            <m:endChr m:val="‖"/>
                            <m:ctrlPr>
                              <a:rPr lang="es-ES" sz="25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s-ES" sz="2500" b="1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s-ES" sz="2500" b="1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𝒗</m:t>
                                </m:r>
                              </m:e>
                            </m:acc>
                          </m:e>
                        </m:d>
                        <m:r>
                          <a:rPr lang="es-ES" sz="25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s-ES" sz="2500" b="1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𝐬𝐞𝐧</m:t>
                        </m:r>
                        <m:r>
                          <a:rPr lang="es-ES" sz="2500" b="1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PE" sz="25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𝜶</m:t>
                        </m:r>
                      </m:oMath>
                    </m:oMathPara>
                  </a14:m>
                  <a:endParaRPr lang="es-PE" sz="2500" b="1" dirty="0">
                    <a:solidFill>
                      <a:srgbClr val="035AE7"/>
                    </a:solidFill>
                  </a:endParaRPr>
                </a:p>
              </p:txBody>
            </p:sp>
          </mc:Choice>
          <mc:Fallback xmlns="">
            <p:sp>
              <p:nvSpPr>
                <p:cNvPr id="28" name="CuadroTexto 27">
                  <a:extLst>
                    <a:ext uri="{FF2B5EF4-FFF2-40B4-BE49-F238E27FC236}">
                      <a16:creationId xmlns:a16="http://schemas.microsoft.com/office/drawing/2014/main" id="{9ADA524D-514A-4F98-91CF-B2C6335BDEA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90538" y="5333055"/>
                  <a:ext cx="2579013" cy="512384"/>
                </a:xfrm>
                <a:prstGeom prst="rect">
                  <a:avLst/>
                </a:prstGeom>
                <a:blipFill>
                  <a:blip r:embed="rId11"/>
                  <a:stretch>
                    <a:fillRect b="-4706"/>
                  </a:stretch>
                </a:blipFill>
              </p:spPr>
              <p:txBody>
                <a:bodyPr/>
                <a:lstStyle/>
                <a:p>
                  <a:r>
                    <a:rPr lang="es-PE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9" name="Conector recto de flecha 28">
              <a:extLst>
                <a:ext uri="{FF2B5EF4-FFF2-40B4-BE49-F238E27FC236}">
                  <a16:creationId xmlns:a16="http://schemas.microsoft.com/office/drawing/2014/main" id="{822D9388-BB99-4958-AE89-B70196908382}"/>
                </a:ext>
              </a:extLst>
            </p:cNvPr>
            <p:cNvCxnSpPr>
              <a:cxnSpLocks/>
            </p:cNvCxnSpPr>
            <p:nvPr/>
          </p:nvCxnSpPr>
          <p:spPr>
            <a:xfrm>
              <a:off x="6822434" y="5620661"/>
              <a:ext cx="816746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ángulo 11">
                <a:extLst>
                  <a:ext uri="{FF2B5EF4-FFF2-40B4-BE49-F238E27FC236}">
                    <a16:creationId xmlns:a16="http://schemas.microsoft.com/office/drawing/2014/main" id="{29C68D20-0CF9-492C-9A04-55224A90AEE6}"/>
                  </a:ext>
                </a:extLst>
              </p:cNvPr>
              <p:cNvSpPr/>
              <p:nvPr/>
            </p:nvSpPr>
            <p:spPr>
              <a:xfrm>
                <a:off x="2421786" y="5819442"/>
                <a:ext cx="55412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s-E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s-PE" dirty="0"/>
              </a:p>
            </p:txBody>
          </p:sp>
        </mc:Choice>
        <mc:Fallback xmlns="">
          <p:sp>
            <p:nvSpPr>
              <p:cNvPr id="12" name="Rectángulo 11">
                <a:extLst>
                  <a:ext uri="{FF2B5EF4-FFF2-40B4-BE49-F238E27FC236}">
                    <a16:creationId xmlns:a16="http://schemas.microsoft.com/office/drawing/2014/main" id="{29C68D20-0CF9-492C-9A04-55224A90AE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1786" y="5819442"/>
                <a:ext cx="554126" cy="46166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ángulo 32">
                <a:extLst>
                  <a:ext uri="{FF2B5EF4-FFF2-40B4-BE49-F238E27FC236}">
                    <a16:creationId xmlns:a16="http://schemas.microsoft.com/office/drawing/2014/main" id="{7417F375-FBF2-4B0D-BB20-636E1F104C21}"/>
                  </a:ext>
                </a:extLst>
              </p:cNvPr>
              <p:cNvSpPr/>
              <p:nvPr/>
            </p:nvSpPr>
            <p:spPr>
              <a:xfrm>
                <a:off x="3352508" y="4764328"/>
                <a:ext cx="563166" cy="4908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s-E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s-PE" dirty="0"/>
              </a:p>
            </p:txBody>
          </p:sp>
        </mc:Choice>
        <mc:Fallback xmlns="">
          <p:sp>
            <p:nvSpPr>
              <p:cNvPr id="33" name="Rectángulo 32">
                <a:extLst>
                  <a:ext uri="{FF2B5EF4-FFF2-40B4-BE49-F238E27FC236}">
                    <a16:creationId xmlns:a16="http://schemas.microsoft.com/office/drawing/2014/main" id="{7417F375-FBF2-4B0D-BB20-636E1F104C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2508" y="4764328"/>
                <a:ext cx="563166" cy="490840"/>
              </a:xfrm>
              <a:prstGeom prst="rect">
                <a:avLst/>
              </a:prstGeom>
              <a:blipFill>
                <a:blip r:embed="rId13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76243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0" grpId="0"/>
      <p:bldP spid="34" grpId="0" animBg="1"/>
      <p:bldP spid="38" grpId="0"/>
      <p:bldP spid="40" grpId="0"/>
      <p:bldP spid="49" grpId="0"/>
      <p:bldP spid="50" grpId="0"/>
      <p:bldP spid="58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uadroTexto 10">
                <a:extLst>
                  <a:ext uri="{FF2B5EF4-FFF2-40B4-BE49-F238E27FC236}">
                    <a16:creationId xmlns:a16="http://schemas.microsoft.com/office/drawing/2014/main" id="{9C97250C-7638-4D89-B852-F36D2390E7A5}"/>
                  </a:ext>
                </a:extLst>
              </p:cNvPr>
              <p:cNvSpPr txBox="1"/>
              <p:nvPr/>
            </p:nvSpPr>
            <p:spPr>
              <a:xfrm>
                <a:off x="1673772" y="4935755"/>
                <a:ext cx="732893" cy="477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500" b="0" i="1" smtClean="0">
                          <a:solidFill>
                            <a:srgbClr val="035AE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30</m:t>
                      </m:r>
                      <m:r>
                        <a:rPr lang="es-419" sz="2500" b="0" i="1" smtClean="0">
                          <a:solidFill>
                            <a:srgbClr val="035AE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°</m:t>
                      </m:r>
                    </m:oMath>
                  </m:oMathPara>
                </a14:m>
                <a:endParaRPr lang="es-PE" sz="2500" dirty="0">
                  <a:solidFill>
                    <a:srgbClr val="035AE7"/>
                  </a:solidFill>
                </a:endParaRPr>
              </a:p>
            </p:txBody>
          </p:sp>
        </mc:Choice>
        <mc:Fallback xmlns="">
          <p:sp>
            <p:nvSpPr>
              <p:cNvPr id="11" name="CuadroTexto 10">
                <a:extLst>
                  <a:ext uri="{FF2B5EF4-FFF2-40B4-BE49-F238E27FC236}">
                    <a16:creationId xmlns:a16="http://schemas.microsoft.com/office/drawing/2014/main" id="{9C97250C-7638-4D89-B852-F36D2390E7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3772" y="4935755"/>
                <a:ext cx="732893" cy="47705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5" name="Grupo 24">
            <a:extLst>
              <a:ext uri="{FF2B5EF4-FFF2-40B4-BE49-F238E27FC236}">
                <a16:creationId xmlns:a16="http://schemas.microsoft.com/office/drawing/2014/main" id="{CABC3284-CCF2-4385-917F-7801CA5B2807}"/>
              </a:ext>
            </a:extLst>
          </p:cNvPr>
          <p:cNvGrpSpPr/>
          <p:nvPr/>
        </p:nvGrpSpPr>
        <p:grpSpPr>
          <a:xfrm>
            <a:off x="462037" y="3050112"/>
            <a:ext cx="3109075" cy="2936635"/>
            <a:chOff x="462037" y="3050112"/>
            <a:chExt cx="3109075" cy="2936635"/>
          </a:xfrm>
        </p:grpSpPr>
        <p:cxnSp>
          <p:nvCxnSpPr>
            <p:cNvPr id="6" name="Conector recto de flecha 5">
              <a:extLst>
                <a:ext uri="{FF2B5EF4-FFF2-40B4-BE49-F238E27FC236}">
                  <a16:creationId xmlns:a16="http://schemas.microsoft.com/office/drawing/2014/main" id="{4C14FFEC-8EC8-47C3-AAE0-9C1C28F19AB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4113" y="3233718"/>
              <a:ext cx="0" cy="2693583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Conector recto de flecha 6">
              <a:extLst>
                <a:ext uri="{FF2B5EF4-FFF2-40B4-BE49-F238E27FC236}">
                  <a16:creationId xmlns:a16="http://schemas.microsoft.com/office/drawing/2014/main" id="{E89B743D-18AF-42E2-9678-EBF9DD4702FB}"/>
                </a:ext>
              </a:extLst>
            </p:cNvPr>
            <p:cNvCxnSpPr>
              <a:cxnSpLocks/>
            </p:cNvCxnSpPr>
            <p:nvPr/>
          </p:nvCxnSpPr>
          <p:spPr>
            <a:xfrm>
              <a:off x="462037" y="5450246"/>
              <a:ext cx="2985771" cy="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Conector recto de flecha 7">
              <a:extLst>
                <a:ext uri="{FF2B5EF4-FFF2-40B4-BE49-F238E27FC236}">
                  <a16:creationId xmlns:a16="http://schemas.microsoft.com/office/drawing/2014/main" id="{EDA6A6CE-5C71-4195-A5EC-B739D86BA0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2100" y="3819654"/>
              <a:ext cx="1827802" cy="1630593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Arco 8">
              <a:extLst>
                <a:ext uri="{FF2B5EF4-FFF2-40B4-BE49-F238E27FC236}">
                  <a16:creationId xmlns:a16="http://schemas.microsoft.com/office/drawing/2014/main" id="{44BFEFA6-B4AE-4218-AB81-80108E511CAD}"/>
                </a:ext>
              </a:extLst>
            </p:cNvPr>
            <p:cNvSpPr/>
            <p:nvPr/>
          </p:nvSpPr>
          <p:spPr>
            <a:xfrm>
              <a:off x="1357757" y="5173107"/>
              <a:ext cx="348206" cy="364135"/>
            </a:xfrm>
            <a:prstGeom prst="arc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CuadroTexto 9">
                  <a:extLst>
                    <a:ext uri="{FF2B5EF4-FFF2-40B4-BE49-F238E27FC236}">
                      <a16:creationId xmlns:a16="http://schemas.microsoft.com/office/drawing/2014/main" id="{38169C82-42A9-45C9-AD4B-5BCD9637D326}"/>
                    </a:ext>
                  </a:extLst>
                </p:cNvPr>
                <p:cNvSpPr txBox="1"/>
                <p:nvPr/>
              </p:nvSpPr>
              <p:spPr>
                <a:xfrm>
                  <a:off x="2914265" y="3368574"/>
                  <a:ext cx="440890" cy="4770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s-ES" sz="2500" i="1" smtClean="0">
                                <a:solidFill>
                                  <a:srgbClr val="035AE7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  <a:sym typeface="Symbol" pitchFamily="18" charset="2"/>
                              </a:rPr>
                            </m:ctrlPr>
                          </m:accPr>
                          <m:e>
                            <m:r>
                              <a:rPr lang="es-ES" sz="2500" i="1">
                                <a:solidFill>
                                  <a:srgbClr val="035AE7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  <a:sym typeface="Symbol" pitchFamily="18" charset="2"/>
                              </a:rPr>
                              <m:t>𝑣</m:t>
                            </m:r>
                          </m:e>
                        </m:acc>
                      </m:oMath>
                    </m:oMathPara>
                  </a14:m>
                  <a:endParaRPr lang="es-PE" sz="2500" dirty="0">
                    <a:solidFill>
                      <a:srgbClr val="035AE7"/>
                    </a:solidFill>
                  </a:endParaRPr>
                </a:p>
              </p:txBody>
            </p:sp>
          </mc:Choice>
          <mc:Fallback xmlns="">
            <p:sp>
              <p:nvSpPr>
                <p:cNvPr id="10" name="CuadroTexto 9">
                  <a:extLst>
                    <a:ext uri="{FF2B5EF4-FFF2-40B4-BE49-F238E27FC236}">
                      <a16:creationId xmlns:a16="http://schemas.microsoft.com/office/drawing/2014/main" id="{38169C82-42A9-45C9-AD4B-5BCD9637D32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14265" y="3368574"/>
                  <a:ext cx="440890" cy="477054"/>
                </a:xfrm>
                <a:prstGeom prst="rect">
                  <a:avLst/>
                </a:prstGeom>
                <a:blipFill>
                  <a:blip r:embed="rId3"/>
                  <a:stretch>
                    <a:fillRect t="-17949" r="-33333"/>
                  </a:stretch>
                </a:blipFill>
              </p:spPr>
              <p:txBody>
                <a:bodyPr/>
                <a:lstStyle/>
                <a:p>
                  <a:r>
                    <a:rPr lang="es-PE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" name="Conector recto 11">
              <a:extLst>
                <a:ext uri="{FF2B5EF4-FFF2-40B4-BE49-F238E27FC236}">
                  <a16:creationId xmlns:a16="http://schemas.microsoft.com/office/drawing/2014/main" id="{09429D62-EFEE-4E1D-88B6-8C29B0656A64}"/>
                </a:ext>
              </a:extLst>
            </p:cNvPr>
            <p:cNvCxnSpPr>
              <a:cxnSpLocks/>
            </p:cNvCxnSpPr>
            <p:nvPr/>
          </p:nvCxnSpPr>
          <p:spPr>
            <a:xfrm>
              <a:off x="3039139" y="3819654"/>
              <a:ext cx="0" cy="1593155"/>
            </a:xfrm>
            <a:prstGeom prst="line">
              <a:avLst/>
            </a:prstGeom>
            <a:ln w="1270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ector recto 12">
              <a:extLst>
                <a:ext uri="{FF2B5EF4-FFF2-40B4-BE49-F238E27FC236}">
                  <a16:creationId xmlns:a16="http://schemas.microsoft.com/office/drawing/2014/main" id="{0F8CEEE9-8306-4B20-AC50-BF75F671BF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70163" y="3819654"/>
              <a:ext cx="1710149" cy="0"/>
            </a:xfrm>
            <a:prstGeom prst="line">
              <a:avLst/>
            </a:prstGeom>
            <a:ln w="1270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CuadroTexto 13">
                  <a:extLst>
                    <a:ext uri="{FF2B5EF4-FFF2-40B4-BE49-F238E27FC236}">
                      <a16:creationId xmlns:a16="http://schemas.microsoft.com/office/drawing/2014/main" id="{A0856056-AABA-49CF-8B7D-790D1A4A7014}"/>
                    </a:ext>
                  </a:extLst>
                </p:cNvPr>
                <p:cNvSpPr txBox="1"/>
                <p:nvPr/>
              </p:nvSpPr>
              <p:spPr>
                <a:xfrm>
                  <a:off x="3134710" y="5509693"/>
                  <a:ext cx="436402" cy="4770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sz="2500" i="1" smtClean="0">
                            <a:solidFill>
                              <a:srgbClr val="035AE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s-PE" sz="2500" dirty="0"/>
                </a:p>
              </p:txBody>
            </p:sp>
          </mc:Choice>
          <mc:Fallback xmlns="">
            <p:sp>
              <p:nvSpPr>
                <p:cNvPr id="14" name="CuadroTexto 13">
                  <a:extLst>
                    <a:ext uri="{FF2B5EF4-FFF2-40B4-BE49-F238E27FC236}">
                      <a16:creationId xmlns:a16="http://schemas.microsoft.com/office/drawing/2014/main" id="{A0856056-AABA-49CF-8B7D-790D1A4A701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34710" y="5509693"/>
                  <a:ext cx="436402" cy="47705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P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CuadroTexto 14">
                  <a:extLst>
                    <a:ext uri="{FF2B5EF4-FFF2-40B4-BE49-F238E27FC236}">
                      <a16:creationId xmlns:a16="http://schemas.microsoft.com/office/drawing/2014/main" id="{2A17CBD6-0103-4778-BA56-86683126F1CA}"/>
                    </a:ext>
                  </a:extLst>
                </p:cNvPr>
                <p:cNvSpPr txBox="1"/>
                <p:nvPr/>
              </p:nvSpPr>
              <p:spPr>
                <a:xfrm>
                  <a:off x="752325" y="3050112"/>
                  <a:ext cx="441788" cy="4770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sz="2500" b="0" i="1" smtClean="0">
                            <a:solidFill>
                              <a:srgbClr val="035AE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s-PE" sz="2500" dirty="0"/>
                </a:p>
              </p:txBody>
            </p:sp>
          </mc:Choice>
          <mc:Fallback xmlns="">
            <p:sp>
              <p:nvSpPr>
                <p:cNvPr id="15" name="CuadroTexto 14">
                  <a:extLst>
                    <a:ext uri="{FF2B5EF4-FFF2-40B4-BE49-F238E27FC236}">
                      <a16:creationId xmlns:a16="http://schemas.microsoft.com/office/drawing/2014/main" id="{2A17CBD6-0103-4778-BA56-86683126F1C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2325" y="3050112"/>
                  <a:ext cx="441788" cy="477054"/>
                </a:xfrm>
                <a:prstGeom prst="rect">
                  <a:avLst/>
                </a:prstGeom>
                <a:blipFill>
                  <a:blip r:embed="rId5"/>
                  <a:stretch>
                    <a:fillRect b="-8861"/>
                  </a:stretch>
                </a:blipFill>
              </p:spPr>
              <p:txBody>
                <a:bodyPr/>
                <a:lstStyle/>
                <a:p>
                  <a:r>
                    <a:rPr lang="es-P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CuadroTexto 15">
                  <a:extLst>
                    <a:ext uri="{FF2B5EF4-FFF2-40B4-BE49-F238E27FC236}">
                      <a16:creationId xmlns:a16="http://schemas.microsoft.com/office/drawing/2014/main" id="{E5A00096-0A71-40E5-8604-F08F9C74B8A9}"/>
                    </a:ext>
                  </a:extLst>
                </p:cNvPr>
                <p:cNvSpPr txBox="1"/>
                <p:nvPr/>
              </p:nvSpPr>
              <p:spPr>
                <a:xfrm rot="19139182">
                  <a:off x="1241715" y="4159694"/>
                  <a:ext cx="1426412" cy="55399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just">
                    <a:lnSpc>
                      <a:spcPct val="120000"/>
                    </a:lnSpc>
                    <a:buClr>
                      <a:srgbClr val="FF0000"/>
                    </a:buClr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sz="2500" b="0" i="1" smtClean="0">
                            <a:solidFill>
                              <a:srgbClr val="035AE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8</m:t>
                        </m:r>
                      </m:oMath>
                    </m:oMathPara>
                  </a14:m>
                  <a:endParaRPr lang="es-PE" sz="2500" dirty="0">
                    <a:latin typeface="Arial" panose="020B0604020202020204" pitchFamily="34" charset="0"/>
                    <a:cs typeface="Arial" panose="020B0604020202020204" pitchFamily="34" charset="0"/>
                    <a:sym typeface="Symbol" pitchFamily="18" charset="2"/>
                  </a:endParaRPr>
                </a:p>
              </p:txBody>
            </p:sp>
          </mc:Choice>
          <mc:Fallback xmlns="">
            <p:sp>
              <p:nvSpPr>
                <p:cNvPr id="16" name="CuadroTexto 15">
                  <a:extLst>
                    <a:ext uri="{FF2B5EF4-FFF2-40B4-BE49-F238E27FC236}">
                      <a16:creationId xmlns:a16="http://schemas.microsoft.com/office/drawing/2014/main" id="{E5A00096-0A71-40E5-8604-F08F9C74B8A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9139182">
                  <a:off x="1241715" y="4159694"/>
                  <a:ext cx="1426412" cy="553998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PE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uadroTexto 16">
                <a:extLst>
                  <a:ext uri="{FF2B5EF4-FFF2-40B4-BE49-F238E27FC236}">
                    <a16:creationId xmlns:a16="http://schemas.microsoft.com/office/drawing/2014/main" id="{03905D14-7EEE-47DA-AAED-1569A393409B}"/>
                  </a:ext>
                </a:extLst>
              </p:cNvPr>
              <p:cNvSpPr txBox="1"/>
              <p:nvPr/>
            </p:nvSpPr>
            <p:spPr>
              <a:xfrm>
                <a:off x="4126816" y="3658373"/>
                <a:ext cx="2255306" cy="7518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s-ES" sz="25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s-ES" sz="25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s-ES" sz="2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30</m:t>
                          </m:r>
                          <m:r>
                            <a:rPr lang="es-ES" sz="2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°</m:t>
                          </m:r>
                        </m:e>
                      </m:func>
                      <m:r>
                        <a:rPr lang="es-ES" sz="25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sz="2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s-E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s-E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num>
                        <m:den>
                          <m:r>
                            <a:rPr lang="es-ES" sz="25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</m:t>
                          </m:r>
                        </m:den>
                      </m:f>
                    </m:oMath>
                  </m:oMathPara>
                </a14:m>
                <a:endParaRPr lang="es-PE" sz="2500" dirty="0">
                  <a:solidFill>
                    <a:srgbClr val="035AE7"/>
                  </a:solidFill>
                </a:endParaRPr>
              </a:p>
            </p:txBody>
          </p:sp>
        </mc:Choice>
        <mc:Fallback xmlns="">
          <p:sp>
            <p:nvSpPr>
              <p:cNvPr id="17" name="CuadroTexto 16">
                <a:extLst>
                  <a:ext uri="{FF2B5EF4-FFF2-40B4-BE49-F238E27FC236}">
                    <a16:creationId xmlns:a16="http://schemas.microsoft.com/office/drawing/2014/main" id="{03905D14-7EEE-47DA-AAED-1569A39340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6816" y="3658373"/>
                <a:ext cx="2255306" cy="75180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uadroTexto 17">
                <a:extLst>
                  <a:ext uri="{FF2B5EF4-FFF2-40B4-BE49-F238E27FC236}">
                    <a16:creationId xmlns:a16="http://schemas.microsoft.com/office/drawing/2014/main" id="{602263A5-C715-45CF-8F43-D13413717C6F}"/>
                  </a:ext>
                </a:extLst>
              </p:cNvPr>
              <p:cNvSpPr txBox="1"/>
              <p:nvPr/>
            </p:nvSpPr>
            <p:spPr>
              <a:xfrm>
                <a:off x="7223656" y="3686526"/>
                <a:ext cx="3892828" cy="5223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5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5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s-ES" sz="25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  <m:r>
                        <a:rPr lang="es-ES" sz="25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s-ES" sz="25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sz="25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𝟖</m:t>
                          </m:r>
                        </m:e>
                      </m:d>
                      <m:d>
                        <m:dPr>
                          <m:ctrlPr>
                            <a:rPr lang="es-ES" sz="25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sz="2500" b="1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𝐜𝐨𝐬</m:t>
                          </m:r>
                          <m:r>
                            <a:rPr lang="es-ES" sz="25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s-ES" sz="25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𝟑𝟎</m:t>
                          </m:r>
                          <m:r>
                            <a:rPr lang="es-ES" sz="25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°</m:t>
                          </m:r>
                        </m:e>
                      </m:d>
                      <m:r>
                        <a:rPr lang="es-ES" sz="25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s-ES" sz="25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𝟒</m:t>
                      </m:r>
                      <m:rad>
                        <m:radPr>
                          <m:degHide m:val="on"/>
                          <m:ctrlPr>
                            <a:rPr lang="es-ES" sz="25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s-ES" sz="25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𝟑</m:t>
                          </m:r>
                        </m:e>
                      </m:rad>
                    </m:oMath>
                  </m:oMathPara>
                </a14:m>
                <a:endParaRPr lang="es-PE" sz="2500" b="1" dirty="0">
                  <a:solidFill>
                    <a:srgbClr val="035AE7"/>
                  </a:solidFill>
                </a:endParaRPr>
              </a:p>
            </p:txBody>
          </p:sp>
        </mc:Choice>
        <mc:Fallback xmlns="">
          <p:sp>
            <p:nvSpPr>
              <p:cNvPr id="18" name="CuadroTexto 17">
                <a:extLst>
                  <a:ext uri="{FF2B5EF4-FFF2-40B4-BE49-F238E27FC236}">
                    <a16:creationId xmlns:a16="http://schemas.microsoft.com/office/drawing/2014/main" id="{602263A5-C715-45CF-8F43-D13413717C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3656" y="3686526"/>
                <a:ext cx="3892828" cy="52238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uadroTexto 18">
                <a:extLst>
                  <a:ext uri="{FF2B5EF4-FFF2-40B4-BE49-F238E27FC236}">
                    <a16:creationId xmlns:a16="http://schemas.microsoft.com/office/drawing/2014/main" id="{7D5FF0F4-957A-420F-9AF3-A7A56FAF9318}"/>
                  </a:ext>
                </a:extLst>
              </p:cNvPr>
              <p:cNvSpPr txBox="1"/>
              <p:nvPr/>
            </p:nvSpPr>
            <p:spPr>
              <a:xfrm>
                <a:off x="4295919" y="4592850"/>
                <a:ext cx="1999258" cy="762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ES" sz="25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sen</m:t>
                      </m:r>
                      <m:r>
                        <a:rPr lang="es-ES" sz="25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sz="25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30</m:t>
                      </m:r>
                      <m:r>
                        <a:rPr lang="es-ES" sz="25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°=</m:t>
                      </m:r>
                      <m:f>
                        <m:fPr>
                          <m:ctrlPr>
                            <a:rPr lang="es-ES" sz="2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s-E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s-ES" sz="25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num>
                        <m:den>
                          <m:r>
                            <a:rPr lang="es-ES" sz="25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</m:t>
                          </m:r>
                        </m:den>
                      </m:f>
                    </m:oMath>
                  </m:oMathPara>
                </a14:m>
                <a:endParaRPr lang="es-PE" sz="25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CuadroTexto 18">
                <a:extLst>
                  <a:ext uri="{FF2B5EF4-FFF2-40B4-BE49-F238E27FC236}">
                    <a16:creationId xmlns:a16="http://schemas.microsoft.com/office/drawing/2014/main" id="{7D5FF0F4-957A-420F-9AF3-A7A56FAF93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5919" y="4592850"/>
                <a:ext cx="1999258" cy="76232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uadroTexto 19">
                <a:extLst>
                  <a:ext uri="{FF2B5EF4-FFF2-40B4-BE49-F238E27FC236}">
                    <a16:creationId xmlns:a16="http://schemas.microsoft.com/office/drawing/2014/main" id="{7EED335F-6023-4A55-900A-279557A9CF53}"/>
                  </a:ext>
                </a:extLst>
              </p:cNvPr>
              <p:cNvSpPr txBox="1"/>
              <p:nvPr/>
            </p:nvSpPr>
            <p:spPr>
              <a:xfrm>
                <a:off x="7011836" y="4618137"/>
                <a:ext cx="3892828" cy="5074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5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5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s-ES" sz="25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sub>
                      </m:sSub>
                      <m:r>
                        <a:rPr lang="es-ES" sz="25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s-ES" sz="25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sz="25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𝟖</m:t>
                          </m:r>
                        </m:e>
                      </m:d>
                      <m:d>
                        <m:dPr>
                          <m:ctrlPr>
                            <a:rPr lang="es-ES" sz="25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sz="25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𝐬𝐞𝐧</m:t>
                          </m:r>
                          <m:r>
                            <a:rPr lang="es-ES" sz="25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s-ES" sz="25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𝟑𝟎</m:t>
                          </m:r>
                          <m:r>
                            <a:rPr lang="es-419" sz="25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°</m:t>
                          </m:r>
                        </m:e>
                      </m:d>
                      <m:r>
                        <a:rPr lang="es-ES" sz="25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s-ES" sz="25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𝟒</m:t>
                      </m:r>
                    </m:oMath>
                  </m:oMathPara>
                </a14:m>
                <a:endParaRPr lang="es-PE" sz="2500" b="1" dirty="0">
                  <a:solidFill>
                    <a:srgbClr val="035AE7"/>
                  </a:solidFill>
                </a:endParaRPr>
              </a:p>
            </p:txBody>
          </p:sp>
        </mc:Choice>
        <mc:Fallback xmlns="">
          <p:sp>
            <p:nvSpPr>
              <p:cNvPr id="20" name="CuadroTexto 19">
                <a:extLst>
                  <a:ext uri="{FF2B5EF4-FFF2-40B4-BE49-F238E27FC236}">
                    <a16:creationId xmlns:a16="http://schemas.microsoft.com/office/drawing/2014/main" id="{7EED335F-6023-4A55-900A-279557A9CF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1836" y="4618137"/>
                <a:ext cx="3892828" cy="507447"/>
              </a:xfrm>
              <a:prstGeom prst="rect">
                <a:avLst/>
              </a:prstGeom>
              <a:blipFill>
                <a:blip r:embed="rId10"/>
                <a:stretch>
                  <a:fillRect b="-7229"/>
                </a:stretch>
              </a:blipFill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 Box 6">
            <a:extLst>
              <a:ext uri="{FF2B5EF4-FFF2-40B4-BE49-F238E27FC236}">
                <a16:creationId xmlns:a16="http://schemas.microsoft.com/office/drawing/2014/main" id="{938DEF01-D55D-4F45-A21B-92D1C0529E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2901" y="1502613"/>
            <a:ext cx="1975223" cy="569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just">
              <a:lnSpc>
                <a:spcPct val="140000"/>
              </a:lnSpc>
            </a:pPr>
            <a:r>
              <a:rPr lang="es-ES" sz="2500" b="1" dirty="0">
                <a:solidFill>
                  <a:srgbClr val="C00000"/>
                </a:solidFill>
                <a:cs typeface="Times New Roman" pitchFamily="18" charset="0"/>
              </a:rPr>
              <a:t>Ejemplo 4:</a:t>
            </a:r>
            <a:endParaRPr lang="es-PE" sz="2500" b="1" dirty="0">
              <a:solidFill>
                <a:srgbClr val="C00000"/>
              </a:solidFill>
              <a:cs typeface="Times New Roman" pitchFamily="18" charset="0"/>
            </a:endParaRPr>
          </a:p>
        </p:txBody>
      </p:sp>
      <p:cxnSp>
        <p:nvCxnSpPr>
          <p:cNvPr id="22" name="Conector recto de flecha 21">
            <a:extLst>
              <a:ext uri="{FF2B5EF4-FFF2-40B4-BE49-F238E27FC236}">
                <a16:creationId xmlns:a16="http://schemas.microsoft.com/office/drawing/2014/main" id="{D83A1658-AC66-45FA-8BC2-91BA618B2751}"/>
              </a:ext>
            </a:extLst>
          </p:cNvPr>
          <p:cNvCxnSpPr>
            <a:cxnSpLocks/>
          </p:cNvCxnSpPr>
          <p:nvPr/>
        </p:nvCxnSpPr>
        <p:spPr>
          <a:xfrm>
            <a:off x="6406910" y="4022201"/>
            <a:ext cx="816746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cto de flecha 22">
            <a:extLst>
              <a:ext uri="{FF2B5EF4-FFF2-40B4-BE49-F238E27FC236}">
                <a16:creationId xmlns:a16="http://schemas.microsoft.com/office/drawing/2014/main" id="{1A64D704-1DE0-4175-A6CD-48480BE61DE3}"/>
              </a:ext>
            </a:extLst>
          </p:cNvPr>
          <p:cNvCxnSpPr>
            <a:cxnSpLocks/>
          </p:cNvCxnSpPr>
          <p:nvPr/>
        </p:nvCxnSpPr>
        <p:spPr>
          <a:xfrm>
            <a:off x="6415470" y="4919008"/>
            <a:ext cx="816746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ángulo 23">
                <a:extLst>
                  <a:ext uri="{FF2B5EF4-FFF2-40B4-BE49-F238E27FC236}">
                    <a16:creationId xmlns:a16="http://schemas.microsoft.com/office/drawing/2014/main" id="{ECF91A66-AC9B-48B9-82DA-CC6E91F10DDD}"/>
                  </a:ext>
                </a:extLst>
              </p:cNvPr>
              <p:cNvSpPr/>
              <p:nvPr/>
            </p:nvSpPr>
            <p:spPr>
              <a:xfrm>
                <a:off x="582901" y="2180334"/>
                <a:ext cx="521578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s-ES" sz="2400" dirty="0">
                    <a:latin typeface="Arial" panose="020B0604020202020204" pitchFamily="34" charset="0"/>
                    <a:cs typeface="Arial" panose="020B0604020202020204" pitchFamily="34" charset="0"/>
                    <a:sym typeface="Symbol" pitchFamily="18" charset="2"/>
                  </a:rPr>
                  <a:t>Hallar las componentes del vector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s-E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Symbol" pitchFamily="18" charset="2"/>
                          </a:rPr>
                        </m:ctrlPr>
                      </m:accPr>
                      <m:e>
                        <m:r>
                          <a:rPr lang="es-E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Symbol" pitchFamily="18" charset="2"/>
                          </a:rPr>
                          <m:t>𝑣</m:t>
                        </m:r>
                      </m:e>
                    </m:acc>
                  </m:oMath>
                </a14:m>
                <a:r>
                  <a:rPr lang="es-ES" sz="28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Symbol" pitchFamily="18" charset="2"/>
                  </a:rPr>
                  <a:t> </a:t>
                </a:r>
                <a:endParaRPr lang="es-PE" sz="2400" dirty="0"/>
              </a:p>
            </p:txBody>
          </p:sp>
        </mc:Choice>
        <mc:Fallback xmlns="">
          <p:sp>
            <p:nvSpPr>
              <p:cNvPr id="24" name="Rectángulo 23">
                <a:extLst>
                  <a:ext uri="{FF2B5EF4-FFF2-40B4-BE49-F238E27FC236}">
                    <a16:creationId xmlns:a16="http://schemas.microsoft.com/office/drawing/2014/main" id="{ECF91A66-AC9B-48B9-82DA-CC6E91F10D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901" y="2180334"/>
                <a:ext cx="5215787" cy="523220"/>
              </a:xfrm>
              <a:prstGeom prst="rect">
                <a:avLst/>
              </a:prstGeom>
              <a:blipFill>
                <a:blip r:embed="rId11"/>
                <a:stretch>
                  <a:fillRect l="-1871" t="-1176" b="-23529"/>
                </a:stretch>
              </a:blipFill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ángulo 25">
                <a:extLst>
                  <a:ext uri="{FF2B5EF4-FFF2-40B4-BE49-F238E27FC236}">
                    <a16:creationId xmlns:a16="http://schemas.microsoft.com/office/drawing/2014/main" id="{CCE6D849-133F-4C87-BF8F-3E9D74D75EA6}"/>
                  </a:ext>
                </a:extLst>
              </p:cNvPr>
              <p:cNvSpPr/>
              <p:nvPr/>
            </p:nvSpPr>
            <p:spPr>
              <a:xfrm>
                <a:off x="2952272" y="4243286"/>
                <a:ext cx="563166" cy="4908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s-E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s-PE" dirty="0"/>
              </a:p>
            </p:txBody>
          </p:sp>
        </mc:Choice>
        <mc:Fallback xmlns="">
          <p:sp>
            <p:nvSpPr>
              <p:cNvPr id="26" name="Rectángulo 25">
                <a:extLst>
                  <a:ext uri="{FF2B5EF4-FFF2-40B4-BE49-F238E27FC236}">
                    <a16:creationId xmlns:a16="http://schemas.microsoft.com/office/drawing/2014/main" id="{CCE6D849-133F-4C87-BF8F-3E9D74D75E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2272" y="4243286"/>
                <a:ext cx="563166" cy="490840"/>
              </a:xfrm>
              <a:prstGeom prst="rect">
                <a:avLst/>
              </a:prstGeom>
              <a:blipFill>
                <a:blip r:embed="rId12"/>
                <a:stretch>
                  <a:fillRect b="-6173"/>
                </a:stretch>
              </a:blipFill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ángulo 26">
                <a:extLst>
                  <a:ext uri="{FF2B5EF4-FFF2-40B4-BE49-F238E27FC236}">
                    <a16:creationId xmlns:a16="http://schemas.microsoft.com/office/drawing/2014/main" id="{01758566-26A9-4263-8C5D-41DBDC3F6124}"/>
                  </a:ext>
                </a:extLst>
              </p:cNvPr>
              <p:cNvSpPr/>
              <p:nvPr/>
            </p:nvSpPr>
            <p:spPr>
              <a:xfrm>
                <a:off x="1954921" y="5478344"/>
                <a:ext cx="55412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s-E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s-PE" dirty="0"/>
              </a:p>
            </p:txBody>
          </p:sp>
        </mc:Choice>
        <mc:Fallback xmlns="">
          <p:sp>
            <p:nvSpPr>
              <p:cNvPr id="27" name="Rectángulo 26">
                <a:extLst>
                  <a:ext uri="{FF2B5EF4-FFF2-40B4-BE49-F238E27FC236}">
                    <a16:creationId xmlns:a16="http://schemas.microsoft.com/office/drawing/2014/main" id="{01758566-26A9-4263-8C5D-41DBDC3F61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4921" y="5478344"/>
                <a:ext cx="554126" cy="46166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86615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7" grpId="0"/>
      <p:bldP spid="18" grpId="0"/>
      <p:bldP spid="19" grpId="0"/>
      <p:bldP spid="20" grpId="0"/>
      <p:bldP spid="21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6">
            <a:extLst>
              <a:ext uri="{FF2B5EF4-FFF2-40B4-BE49-F238E27FC236}">
                <a16:creationId xmlns:a16="http://schemas.microsoft.com/office/drawing/2014/main" id="{01D12BD0-EE03-40AE-991F-4FB04E138F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994" y="1459017"/>
            <a:ext cx="2134351" cy="569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just">
              <a:lnSpc>
                <a:spcPct val="140000"/>
              </a:lnSpc>
            </a:pPr>
            <a:r>
              <a:rPr lang="es-ES" sz="2500" b="1" dirty="0">
                <a:solidFill>
                  <a:srgbClr val="FF0000"/>
                </a:solidFill>
                <a:cs typeface="Times New Roman" pitchFamily="18" charset="0"/>
              </a:rPr>
              <a:t>Actividad 3:</a:t>
            </a:r>
            <a:endParaRPr lang="es-PE" sz="2500" b="1" dirty="0">
              <a:solidFill>
                <a:srgbClr val="FF0000"/>
              </a:solidFill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ángulo 14">
                <a:extLst>
                  <a:ext uri="{FF2B5EF4-FFF2-40B4-BE49-F238E27FC236}">
                    <a16:creationId xmlns:a16="http://schemas.microsoft.com/office/drawing/2014/main" id="{5D84B7C4-3C4F-4B12-9705-73F2603D8ACC}"/>
                  </a:ext>
                </a:extLst>
              </p:cNvPr>
              <p:cNvSpPr/>
              <p:nvPr/>
            </p:nvSpPr>
            <p:spPr>
              <a:xfrm>
                <a:off x="3008444" y="1627821"/>
                <a:ext cx="521578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s-ES" sz="2400" dirty="0">
                    <a:latin typeface="Arial" panose="020B0604020202020204" pitchFamily="34" charset="0"/>
                    <a:cs typeface="Arial" panose="020B0604020202020204" pitchFamily="34" charset="0"/>
                    <a:sym typeface="Symbol" pitchFamily="18" charset="2"/>
                  </a:rPr>
                  <a:t>Hallar las componentes del vector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s-E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Symbol" pitchFamily="18" charset="2"/>
                          </a:rPr>
                        </m:ctrlPr>
                      </m:accPr>
                      <m:e>
                        <m:r>
                          <a:rPr lang="es-E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Symbol" pitchFamily="18" charset="2"/>
                          </a:rPr>
                          <m:t>𝑣</m:t>
                        </m:r>
                      </m:e>
                    </m:acc>
                  </m:oMath>
                </a14:m>
                <a:r>
                  <a:rPr lang="es-ES" sz="28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Symbol" pitchFamily="18" charset="2"/>
                  </a:rPr>
                  <a:t> </a:t>
                </a:r>
                <a:endParaRPr lang="es-PE" sz="2400" dirty="0"/>
              </a:p>
            </p:txBody>
          </p:sp>
        </mc:Choice>
        <mc:Fallback xmlns="">
          <p:sp>
            <p:nvSpPr>
              <p:cNvPr id="15" name="Rectángulo 14">
                <a:extLst>
                  <a:ext uri="{FF2B5EF4-FFF2-40B4-BE49-F238E27FC236}">
                    <a16:creationId xmlns:a16="http://schemas.microsoft.com/office/drawing/2014/main" id="{5D84B7C4-3C4F-4B12-9705-73F2603D8A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8444" y="1627821"/>
                <a:ext cx="5215787" cy="523220"/>
              </a:xfrm>
              <a:prstGeom prst="rect">
                <a:avLst/>
              </a:prstGeom>
              <a:blipFill>
                <a:blip r:embed="rId2"/>
                <a:stretch>
                  <a:fillRect l="-1871" t="-1163" b="-22093"/>
                </a:stretch>
              </a:blipFill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7" name="Grupo 26">
            <a:extLst>
              <a:ext uri="{FF2B5EF4-FFF2-40B4-BE49-F238E27FC236}">
                <a16:creationId xmlns:a16="http://schemas.microsoft.com/office/drawing/2014/main" id="{D8E20D77-07FB-4BE0-9406-9C10A1E8EC2D}"/>
              </a:ext>
            </a:extLst>
          </p:cNvPr>
          <p:cNvGrpSpPr/>
          <p:nvPr/>
        </p:nvGrpSpPr>
        <p:grpSpPr>
          <a:xfrm>
            <a:off x="2475345" y="2627888"/>
            <a:ext cx="3109075" cy="2936635"/>
            <a:chOff x="4541462" y="2513612"/>
            <a:chExt cx="3109075" cy="293663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CuadroTexto 8">
                  <a:extLst>
                    <a:ext uri="{FF2B5EF4-FFF2-40B4-BE49-F238E27FC236}">
                      <a16:creationId xmlns:a16="http://schemas.microsoft.com/office/drawing/2014/main" id="{401FB1F7-2F10-4EAD-A28C-0DAAE7221CFB}"/>
                    </a:ext>
                  </a:extLst>
                </p:cNvPr>
                <p:cNvSpPr txBox="1"/>
                <p:nvPr/>
              </p:nvSpPr>
              <p:spPr>
                <a:xfrm>
                  <a:off x="5759861" y="4387784"/>
                  <a:ext cx="732893" cy="4770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sz="2500" b="0" i="1" smtClean="0">
                            <a:solidFill>
                              <a:srgbClr val="035AE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37</m:t>
                        </m:r>
                        <m:r>
                          <a:rPr lang="es-419" sz="2500" b="0" i="1" smtClean="0">
                            <a:solidFill>
                              <a:srgbClr val="035AE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°</m:t>
                        </m:r>
                      </m:oMath>
                    </m:oMathPara>
                  </a14:m>
                  <a:endParaRPr lang="es-PE" sz="2500" dirty="0">
                    <a:solidFill>
                      <a:srgbClr val="035AE7"/>
                    </a:solidFill>
                  </a:endParaRPr>
                </a:p>
              </p:txBody>
            </p:sp>
          </mc:Choice>
          <mc:Fallback xmlns="">
            <p:sp>
              <p:nvSpPr>
                <p:cNvPr id="9" name="CuadroTexto 8">
                  <a:extLst>
                    <a:ext uri="{FF2B5EF4-FFF2-40B4-BE49-F238E27FC236}">
                      <a16:creationId xmlns:a16="http://schemas.microsoft.com/office/drawing/2014/main" id="{401FB1F7-2F10-4EAD-A28C-0DAAE7221C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59861" y="4387784"/>
                  <a:ext cx="732893" cy="477054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PE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6" name="Grupo 15">
              <a:extLst>
                <a:ext uri="{FF2B5EF4-FFF2-40B4-BE49-F238E27FC236}">
                  <a16:creationId xmlns:a16="http://schemas.microsoft.com/office/drawing/2014/main" id="{CD3BA305-266A-43E6-A01F-BE67932355FC}"/>
                </a:ext>
              </a:extLst>
            </p:cNvPr>
            <p:cNvGrpSpPr/>
            <p:nvPr/>
          </p:nvGrpSpPr>
          <p:grpSpPr>
            <a:xfrm>
              <a:off x="4541462" y="2513612"/>
              <a:ext cx="3109075" cy="2936635"/>
              <a:chOff x="462037" y="3050112"/>
              <a:chExt cx="3109075" cy="2936635"/>
            </a:xfrm>
          </p:grpSpPr>
          <p:cxnSp>
            <p:nvCxnSpPr>
              <p:cNvPr id="17" name="Conector recto de flecha 16">
                <a:extLst>
                  <a:ext uri="{FF2B5EF4-FFF2-40B4-BE49-F238E27FC236}">
                    <a16:creationId xmlns:a16="http://schemas.microsoft.com/office/drawing/2014/main" id="{0FA8398A-4839-4137-917D-CCF14A923E9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94113" y="3233718"/>
                <a:ext cx="0" cy="2693583"/>
              </a:xfrm>
              <a:prstGeom prst="straightConnector1">
                <a:avLst/>
              </a:prstGeom>
              <a:ln w="571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Conector recto de flecha 17">
                <a:extLst>
                  <a:ext uri="{FF2B5EF4-FFF2-40B4-BE49-F238E27FC236}">
                    <a16:creationId xmlns:a16="http://schemas.microsoft.com/office/drawing/2014/main" id="{98194B6C-11C7-4616-AA73-E29FC84149F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2037" y="5450246"/>
                <a:ext cx="2985771" cy="0"/>
              </a:xfrm>
              <a:prstGeom prst="straightConnector1">
                <a:avLst/>
              </a:prstGeom>
              <a:ln w="571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Conector recto de flecha 18">
                <a:extLst>
                  <a:ext uri="{FF2B5EF4-FFF2-40B4-BE49-F238E27FC236}">
                    <a16:creationId xmlns:a16="http://schemas.microsoft.com/office/drawing/2014/main" id="{261A36FE-FB1E-45EC-9E73-492596EB2BC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92100" y="3819654"/>
                <a:ext cx="1827802" cy="1630593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Arco 19">
                <a:extLst>
                  <a:ext uri="{FF2B5EF4-FFF2-40B4-BE49-F238E27FC236}">
                    <a16:creationId xmlns:a16="http://schemas.microsoft.com/office/drawing/2014/main" id="{37A9DAFD-1C44-45A4-93B7-C4333D543631}"/>
                  </a:ext>
                </a:extLst>
              </p:cNvPr>
              <p:cNvSpPr/>
              <p:nvPr/>
            </p:nvSpPr>
            <p:spPr>
              <a:xfrm>
                <a:off x="1362809" y="5223726"/>
                <a:ext cx="348206" cy="364135"/>
              </a:xfrm>
              <a:prstGeom prst="arc">
                <a:avLst/>
              </a:prstGeom>
              <a:ln w="28575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PE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CuadroTexto 20">
                    <a:extLst>
                      <a:ext uri="{FF2B5EF4-FFF2-40B4-BE49-F238E27FC236}">
                        <a16:creationId xmlns:a16="http://schemas.microsoft.com/office/drawing/2014/main" id="{A04B62CD-81F7-4099-A407-45765F77148E}"/>
                      </a:ext>
                    </a:extLst>
                  </p:cNvPr>
                  <p:cNvSpPr txBox="1"/>
                  <p:nvPr/>
                </p:nvSpPr>
                <p:spPr>
                  <a:xfrm>
                    <a:off x="2914265" y="3368574"/>
                    <a:ext cx="440890" cy="4770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⃗"/>
                              <m:ctrlPr>
                                <a:rPr lang="es-ES" sz="2500" i="1" smtClean="0">
                                  <a:solidFill>
                                    <a:srgbClr val="035AE7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  <a:sym typeface="Symbol" pitchFamily="18" charset="2"/>
                                </a:rPr>
                              </m:ctrlPr>
                            </m:accPr>
                            <m:e>
                              <m:r>
                                <a:rPr lang="es-ES" sz="2500" i="1">
                                  <a:solidFill>
                                    <a:srgbClr val="035AE7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  <a:sym typeface="Symbol" pitchFamily="18" charset="2"/>
                                </a:rPr>
                                <m:t>𝑣</m:t>
                              </m:r>
                            </m:e>
                          </m:acc>
                        </m:oMath>
                      </m:oMathPara>
                    </a14:m>
                    <a:endParaRPr lang="es-PE" sz="2500" dirty="0">
                      <a:solidFill>
                        <a:srgbClr val="035AE7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1" name="CuadroTexto 20">
                    <a:extLst>
                      <a:ext uri="{FF2B5EF4-FFF2-40B4-BE49-F238E27FC236}">
                        <a16:creationId xmlns:a16="http://schemas.microsoft.com/office/drawing/2014/main" id="{A04B62CD-81F7-4099-A407-45765F77148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14265" y="3368574"/>
                    <a:ext cx="440890" cy="477054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t="-17722" r="-31507"/>
                    </a:stretch>
                  </a:blipFill>
                </p:spPr>
                <p:txBody>
                  <a:bodyPr/>
                  <a:lstStyle/>
                  <a:p>
                    <a:r>
                      <a:rPr lang="es-P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2" name="Conector recto 21">
                <a:extLst>
                  <a:ext uri="{FF2B5EF4-FFF2-40B4-BE49-F238E27FC236}">
                    <a16:creationId xmlns:a16="http://schemas.microsoft.com/office/drawing/2014/main" id="{7FFDA257-8FD5-40E1-B8A7-A68DD8D91C5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39139" y="3819654"/>
                <a:ext cx="0" cy="1593155"/>
              </a:xfrm>
              <a:prstGeom prst="line">
                <a:avLst/>
              </a:prstGeom>
              <a:ln w="12700"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Conector recto 22">
                <a:extLst>
                  <a:ext uri="{FF2B5EF4-FFF2-40B4-BE49-F238E27FC236}">
                    <a16:creationId xmlns:a16="http://schemas.microsoft.com/office/drawing/2014/main" id="{7669CE26-C8CF-4BCD-8624-97E97F4562E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270163" y="3819654"/>
                <a:ext cx="1710149" cy="0"/>
              </a:xfrm>
              <a:prstGeom prst="line">
                <a:avLst/>
              </a:prstGeom>
              <a:ln w="12700"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CuadroTexto 23">
                    <a:extLst>
                      <a:ext uri="{FF2B5EF4-FFF2-40B4-BE49-F238E27FC236}">
                        <a16:creationId xmlns:a16="http://schemas.microsoft.com/office/drawing/2014/main" id="{79A1E7A3-E053-4C4C-9BFA-FBFB008E0242}"/>
                      </a:ext>
                    </a:extLst>
                  </p:cNvPr>
                  <p:cNvSpPr txBox="1"/>
                  <p:nvPr/>
                </p:nvSpPr>
                <p:spPr>
                  <a:xfrm>
                    <a:off x="3134710" y="5509693"/>
                    <a:ext cx="436402" cy="4770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s-ES" sz="2500" i="1" smtClean="0">
                              <a:solidFill>
                                <a:srgbClr val="035AE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s-PE" sz="2500" dirty="0"/>
                  </a:p>
                </p:txBody>
              </p:sp>
            </mc:Choice>
            <mc:Fallback xmlns="">
              <p:sp>
                <p:nvSpPr>
                  <p:cNvPr id="24" name="CuadroTexto 23">
                    <a:extLst>
                      <a:ext uri="{FF2B5EF4-FFF2-40B4-BE49-F238E27FC236}">
                        <a16:creationId xmlns:a16="http://schemas.microsoft.com/office/drawing/2014/main" id="{79A1E7A3-E053-4C4C-9BFA-FBFB008E024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34710" y="5509693"/>
                    <a:ext cx="436402" cy="477054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s-P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CuadroTexto 24">
                    <a:extLst>
                      <a:ext uri="{FF2B5EF4-FFF2-40B4-BE49-F238E27FC236}">
                        <a16:creationId xmlns:a16="http://schemas.microsoft.com/office/drawing/2014/main" id="{A66C094B-ECE9-44BA-9525-D23B66E1E051}"/>
                      </a:ext>
                    </a:extLst>
                  </p:cNvPr>
                  <p:cNvSpPr txBox="1"/>
                  <p:nvPr/>
                </p:nvSpPr>
                <p:spPr>
                  <a:xfrm>
                    <a:off x="752325" y="3050112"/>
                    <a:ext cx="441788" cy="4770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s-ES" sz="2500" b="0" i="1" smtClean="0">
                              <a:solidFill>
                                <a:srgbClr val="035AE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oMath>
                      </m:oMathPara>
                    </a14:m>
                    <a:endParaRPr lang="es-PE" sz="2500" dirty="0"/>
                  </a:p>
                </p:txBody>
              </p:sp>
            </mc:Choice>
            <mc:Fallback xmlns="">
              <p:sp>
                <p:nvSpPr>
                  <p:cNvPr id="25" name="CuadroTexto 24">
                    <a:extLst>
                      <a:ext uri="{FF2B5EF4-FFF2-40B4-BE49-F238E27FC236}">
                        <a16:creationId xmlns:a16="http://schemas.microsoft.com/office/drawing/2014/main" id="{A66C094B-ECE9-44BA-9525-D23B66E1E05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52325" y="3050112"/>
                    <a:ext cx="441788" cy="477054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b="-10256"/>
                    </a:stretch>
                  </a:blipFill>
                </p:spPr>
                <p:txBody>
                  <a:bodyPr/>
                  <a:lstStyle/>
                  <a:p>
                    <a:r>
                      <a:rPr lang="es-P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" name="CuadroTexto 25">
                    <a:extLst>
                      <a:ext uri="{FF2B5EF4-FFF2-40B4-BE49-F238E27FC236}">
                        <a16:creationId xmlns:a16="http://schemas.microsoft.com/office/drawing/2014/main" id="{FABFFA75-409B-4596-A2E2-386DAA6CCC27}"/>
                      </a:ext>
                    </a:extLst>
                  </p:cNvPr>
                  <p:cNvSpPr txBox="1"/>
                  <p:nvPr/>
                </p:nvSpPr>
                <p:spPr>
                  <a:xfrm rot="19139182">
                    <a:off x="1241715" y="4159694"/>
                    <a:ext cx="1426412" cy="553998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just">
                      <a:lnSpc>
                        <a:spcPct val="120000"/>
                      </a:lnSpc>
                      <a:buClr>
                        <a:srgbClr val="FF0000"/>
                      </a:buClr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s-ES" sz="2500" b="0" i="1" smtClean="0">
                              <a:solidFill>
                                <a:srgbClr val="035AE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60</m:t>
                          </m:r>
                        </m:oMath>
                      </m:oMathPara>
                    </a14:m>
                    <a:endParaRPr lang="es-PE" sz="2500" dirty="0">
                      <a:latin typeface="Arial" panose="020B0604020202020204" pitchFamily="34" charset="0"/>
                      <a:cs typeface="Arial" panose="020B0604020202020204" pitchFamily="34" charset="0"/>
                      <a:sym typeface="Symbol" pitchFamily="18" charset="2"/>
                    </a:endParaRPr>
                  </a:p>
                </p:txBody>
              </p:sp>
            </mc:Choice>
            <mc:Fallback xmlns="">
              <p:sp>
                <p:nvSpPr>
                  <p:cNvPr id="26" name="CuadroTexto 25">
                    <a:extLst>
                      <a:ext uri="{FF2B5EF4-FFF2-40B4-BE49-F238E27FC236}">
                        <a16:creationId xmlns:a16="http://schemas.microsoft.com/office/drawing/2014/main" id="{FABFFA75-409B-4596-A2E2-386DAA6CCC2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9139182">
                    <a:off x="1241715" y="4159694"/>
                    <a:ext cx="1426412" cy="553998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s-PE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40983613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uadroTexto 23">
            <a:extLst>
              <a:ext uri="{FF2B5EF4-FFF2-40B4-BE49-F238E27FC236}">
                <a16:creationId xmlns:a16="http://schemas.microsoft.com/office/drawing/2014/main" id="{1664517C-4B38-FB4F-9A23-3D3F7D72E9D8}"/>
              </a:ext>
            </a:extLst>
          </p:cNvPr>
          <p:cNvSpPr txBox="1"/>
          <p:nvPr/>
        </p:nvSpPr>
        <p:spPr>
          <a:xfrm>
            <a:off x="371733" y="1814009"/>
            <a:ext cx="11562834" cy="9823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  <a:buClr>
                <a:srgbClr val="FF0000"/>
              </a:buClr>
            </a:pPr>
            <a:r>
              <a:rPr lang="es-PE" sz="25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</a:t>
            </a:r>
            <a:r>
              <a:rPr lang="es-PE" sz="2500" dirty="0">
                <a:latin typeface="Arial" panose="020B0604020202020204" pitchFamily="34" charset="0"/>
                <a:cs typeface="Arial" panose="020B0604020202020204" pitchFamily="34" charset="0"/>
              </a:rPr>
              <a:t> Encuentre los componentes de la fuerza de 100 N que ejerce el niño sobre la niña si su brazo forma un ángulo de 30° con el suelo.</a:t>
            </a:r>
          </a:p>
        </p:txBody>
      </p:sp>
      <p:grpSp>
        <p:nvGrpSpPr>
          <p:cNvPr id="7" name="object 2">
            <a:extLst>
              <a:ext uri="{FF2B5EF4-FFF2-40B4-BE49-F238E27FC236}">
                <a16:creationId xmlns:a16="http://schemas.microsoft.com/office/drawing/2014/main" id="{5303BADD-28E1-E649-9B5B-4E73729EE1EC}"/>
              </a:ext>
            </a:extLst>
          </p:cNvPr>
          <p:cNvGrpSpPr/>
          <p:nvPr/>
        </p:nvGrpSpPr>
        <p:grpSpPr>
          <a:xfrm>
            <a:off x="4461510" y="3289300"/>
            <a:ext cx="3848100" cy="3257550"/>
            <a:chOff x="1466850" y="2438400"/>
            <a:chExt cx="3848100" cy="3257550"/>
          </a:xfrm>
        </p:grpSpPr>
        <p:pic>
          <p:nvPicPr>
            <p:cNvPr id="8" name="object 3">
              <a:extLst>
                <a:ext uri="{FF2B5EF4-FFF2-40B4-BE49-F238E27FC236}">
                  <a16:creationId xmlns:a16="http://schemas.microsoft.com/office/drawing/2014/main" id="{225CA409-9CB0-A34B-AB61-6B7FDDFFEDBC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24000" y="2665476"/>
              <a:ext cx="3733800" cy="2973323"/>
            </a:xfrm>
            <a:prstGeom prst="rect">
              <a:avLst/>
            </a:prstGeom>
          </p:spPr>
        </p:pic>
        <p:sp>
          <p:nvSpPr>
            <p:cNvPr id="9" name="object 4">
              <a:extLst>
                <a:ext uri="{FF2B5EF4-FFF2-40B4-BE49-F238E27FC236}">
                  <a16:creationId xmlns:a16="http://schemas.microsoft.com/office/drawing/2014/main" id="{C8E7704B-84AC-B042-B148-A9FC7604550B}"/>
                </a:ext>
              </a:extLst>
            </p:cNvPr>
            <p:cNvSpPr/>
            <p:nvPr/>
          </p:nvSpPr>
          <p:spPr>
            <a:xfrm>
              <a:off x="1466850" y="2608326"/>
              <a:ext cx="3848100" cy="3088005"/>
            </a:xfrm>
            <a:custGeom>
              <a:avLst/>
              <a:gdLst/>
              <a:ahLst/>
              <a:cxnLst/>
              <a:rect l="l" t="t" r="r" b="b"/>
              <a:pathLst>
                <a:path w="3848100" h="3088004">
                  <a:moveTo>
                    <a:pt x="3848100" y="3087624"/>
                  </a:moveTo>
                  <a:lnTo>
                    <a:pt x="3848100" y="0"/>
                  </a:lnTo>
                  <a:lnTo>
                    <a:pt x="0" y="0"/>
                  </a:lnTo>
                  <a:lnTo>
                    <a:pt x="0" y="3087624"/>
                  </a:lnTo>
                  <a:lnTo>
                    <a:pt x="28955" y="3087624"/>
                  </a:lnTo>
                  <a:lnTo>
                    <a:pt x="28956" y="57150"/>
                  </a:lnTo>
                  <a:lnTo>
                    <a:pt x="57150" y="28956"/>
                  </a:lnTo>
                  <a:lnTo>
                    <a:pt x="57150" y="57150"/>
                  </a:lnTo>
                  <a:lnTo>
                    <a:pt x="3790950" y="57149"/>
                  </a:lnTo>
                  <a:lnTo>
                    <a:pt x="3790950" y="28955"/>
                  </a:lnTo>
                  <a:lnTo>
                    <a:pt x="3819905" y="57149"/>
                  </a:lnTo>
                  <a:lnTo>
                    <a:pt x="3819905" y="3087624"/>
                  </a:lnTo>
                  <a:lnTo>
                    <a:pt x="3848100" y="3087624"/>
                  </a:lnTo>
                  <a:close/>
                </a:path>
                <a:path w="3848100" h="3088004">
                  <a:moveTo>
                    <a:pt x="57150" y="57150"/>
                  </a:moveTo>
                  <a:lnTo>
                    <a:pt x="57150" y="28956"/>
                  </a:lnTo>
                  <a:lnTo>
                    <a:pt x="28956" y="57150"/>
                  </a:lnTo>
                  <a:lnTo>
                    <a:pt x="57150" y="57150"/>
                  </a:lnTo>
                  <a:close/>
                </a:path>
                <a:path w="3848100" h="3088004">
                  <a:moveTo>
                    <a:pt x="57150" y="3030474"/>
                  </a:moveTo>
                  <a:lnTo>
                    <a:pt x="57150" y="57150"/>
                  </a:lnTo>
                  <a:lnTo>
                    <a:pt x="28956" y="57150"/>
                  </a:lnTo>
                  <a:lnTo>
                    <a:pt x="28956" y="3030474"/>
                  </a:lnTo>
                  <a:lnTo>
                    <a:pt x="57150" y="3030474"/>
                  </a:lnTo>
                  <a:close/>
                </a:path>
                <a:path w="3848100" h="3088004">
                  <a:moveTo>
                    <a:pt x="3819905" y="3030474"/>
                  </a:moveTo>
                  <a:lnTo>
                    <a:pt x="28956" y="3030474"/>
                  </a:lnTo>
                  <a:lnTo>
                    <a:pt x="57150" y="3059429"/>
                  </a:lnTo>
                  <a:lnTo>
                    <a:pt x="57149" y="3087624"/>
                  </a:lnTo>
                  <a:lnTo>
                    <a:pt x="3790950" y="3087624"/>
                  </a:lnTo>
                  <a:lnTo>
                    <a:pt x="3790950" y="3059429"/>
                  </a:lnTo>
                  <a:lnTo>
                    <a:pt x="3819905" y="3030474"/>
                  </a:lnTo>
                  <a:close/>
                </a:path>
                <a:path w="3848100" h="3088004">
                  <a:moveTo>
                    <a:pt x="57149" y="3087624"/>
                  </a:moveTo>
                  <a:lnTo>
                    <a:pt x="57150" y="3059429"/>
                  </a:lnTo>
                  <a:lnTo>
                    <a:pt x="28956" y="3030474"/>
                  </a:lnTo>
                  <a:lnTo>
                    <a:pt x="28955" y="3087624"/>
                  </a:lnTo>
                  <a:lnTo>
                    <a:pt x="57149" y="3087624"/>
                  </a:lnTo>
                  <a:close/>
                </a:path>
                <a:path w="3848100" h="3088004">
                  <a:moveTo>
                    <a:pt x="3819905" y="57149"/>
                  </a:moveTo>
                  <a:lnTo>
                    <a:pt x="3790950" y="28955"/>
                  </a:lnTo>
                  <a:lnTo>
                    <a:pt x="3790950" y="57149"/>
                  </a:lnTo>
                  <a:lnTo>
                    <a:pt x="3819905" y="57149"/>
                  </a:lnTo>
                  <a:close/>
                </a:path>
                <a:path w="3848100" h="3088004">
                  <a:moveTo>
                    <a:pt x="3819905" y="3030474"/>
                  </a:moveTo>
                  <a:lnTo>
                    <a:pt x="3819905" y="57149"/>
                  </a:lnTo>
                  <a:lnTo>
                    <a:pt x="3790950" y="57149"/>
                  </a:lnTo>
                  <a:lnTo>
                    <a:pt x="3790950" y="3030474"/>
                  </a:lnTo>
                  <a:lnTo>
                    <a:pt x="3819905" y="3030474"/>
                  </a:lnTo>
                  <a:close/>
                </a:path>
                <a:path w="3848100" h="3088004">
                  <a:moveTo>
                    <a:pt x="3819905" y="3087624"/>
                  </a:moveTo>
                  <a:lnTo>
                    <a:pt x="3819905" y="3030474"/>
                  </a:lnTo>
                  <a:lnTo>
                    <a:pt x="3790950" y="3059429"/>
                  </a:lnTo>
                  <a:lnTo>
                    <a:pt x="3790950" y="3087624"/>
                  </a:lnTo>
                  <a:lnTo>
                    <a:pt x="3819905" y="3087624"/>
                  </a:lnTo>
                  <a:close/>
                </a:path>
              </a:pathLst>
            </a:custGeom>
            <a:solidFill>
              <a:srgbClr val="1F49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5">
              <a:extLst>
                <a:ext uri="{FF2B5EF4-FFF2-40B4-BE49-F238E27FC236}">
                  <a16:creationId xmlns:a16="http://schemas.microsoft.com/office/drawing/2014/main" id="{6F53D09E-3C28-4A49-940C-9CF746B334D4}"/>
                </a:ext>
              </a:extLst>
            </p:cNvPr>
            <p:cNvSpPr/>
            <p:nvPr/>
          </p:nvSpPr>
          <p:spPr>
            <a:xfrm>
              <a:off x="2133600" y="3276980"/>
              <a:ext cx="2438400" cy="0"/>
            </a:xfrm>
            <a:custGeom>
              <a:avLst/>
              <a:gdLst/>
              <a:ahLst/>
              <a:cxnLst/>
              <a:rect l="l" t="t" r="r" b="b"/>
              <a:pathLst>
                <a:path w="2438400">
                  <a:moveTo>
                    <a:pt x="0" y="0"/>
                  </a:moveTo>
                  <a:lnTo>
                    <a:pt x="2438399" y="0"/>
                  </a:lnTo>
                </a:path>
              </a:pathLst>
            </a:custGeom>
            <a:ln w="19050">
              <a:solidFill>
                <a:srgbClr val="00000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6">
              <a:extLst>
                <a:ext uri="{FF2B5EF4-FFF2-40B4-BE49-F238E27FC236}">
                  <a16:creationId xmlns:a16="http://schemas.microsoft.com/office/drawing/2014/main" id="{B274E4D0-3871-1C40-B751-49E5708C2E3C}"/>
                </a:ext>
              </a:extLst>
            </p:cNvPr>
            <p:cNvSpPr/>
            <p:nvPr/>
          </p:nvSpPr>
          <p:spPr>
            <a:xfrm>
              <a:off x="2590800" y="2819400"/>
              <a:ext cx="847725" cy="474345"/>
            </a:xfrm>
            <a:custGeom>
              <a:avLst/>
              <a:gdLst/>
              <a:ahLst/>
              <a:cxnLst/>
              <a:rect l="l" t="t" r="r" b="b"/>
              <a:pathLst>
                <a:path w="847725" h="474345">
                  <a:moveTo>
                    <a:pt x="128015" y="4571"/>
                  </a:moveTo>
                  <a:lnTo>
                    <a:pt x="0" y="0"/>
                  </a:lnTo>
                  <a:lnTo>
                    <a:pt x="73151" y="105155"/>
                  </a:lnTo>
                  <a:lnTo>
                    <a:pt x="74676" y="102361"/>
                  </a:lnTo>
                  <a:lnTo>
                    <a:pt x="74676" y="62484"/>
                  </a:lnTo>
                  <a:lnTo>
                    <a:pt x="92964" y="28955"/>
                  </a:lnTo>
                  <a:lnTo>
                    <a:pt x="109720" y="38113"/>
                  </a:lnTo>
                  <a:lnTo>
                    <a:pt x="128015" y="4571"/>
                  </a:lnTo>
                  <a:close/>
                </a:path>
                <a:path w="847725" h="474345">
                  <a:moveTo>
                    <a:pt x="109720" y="38113"/>
                  </a:moveTo>
                  <a:lnTo>
                    <a:pt x="92964" y="28955"/>
                  </a:lnTo>
                  <a:lnTo>
                    <a:pt x="74676" y="62484"/>
                  </a:lnTo>
                  <a:lnTo>
                    <a:pt x="91439" y="71627"/>
                  </a:lnTo>
                  <a:lnTo>
                    <a:pt x="109720" y="38113"/>
                  </a:lnTo>
                  <a:close/>
                </a:path>
                <a:path w="847725" h="474345">
                  <a:moveTo>
                    <a:pt x="91439" y="71628"/>
                  </a:moveTo>
                  <a:lnTo>
                    <a:pt x="74676" y="62484"/>
                  </a:lnTo>
                  <a:lnTo>
                    <a:pt x="74676" y="102361"/>
                  </a:lnTo>
                  <a:lnTo>
                    <a:pt x="91439" y="71628"/>
                  </a:lnTo>
                  <a:close/>
                </a:path>
                <a:path w="847725" h="474345">
                  <a:moveTo>
                    <a:pt x="847344" y="441197"/>
                  </a:moveTo>
                  <a:lnTo>
                    <a:pt x="109720" y="38113"/>
                  </a:lnTo>
                  <a:lnTo>
                    <a:pt x="91439" y="71628"/>
                  </a:lnTo>
                  <a:lnTo>
                    <a:pt x="829056" y="473963"/>
                  </a:lnTo>
                  <a:lnTo>
                    <a:pt x="847344" y="441197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7">
              <a:extLst>
                <a:ext uri="{FF2B5EF4-FFF2-40B4-BE49-F238E27FC236}">
                  <a16:creationId xmlns:a16="http://schemas.microsoft.com/office/drawing/2014/main" id="{65A94FF8-7244-BF42-A702-73B229EDA6C0}"/>
                </a:ext>
              </a:extLst>
            </p:cNvPr>
            <p:cNvSpPr/>
            <p:nvPr/>
          </p:nvSpPr>
          <p:spPr>
            <a:xfrm>
              <a:off x="3429380" y="2438400"/>
              <a:ext cx="0" cy="1676400"/>
            </a:xfrm>
            <a:custGeom>
              <a:avLst/>
              <a:gdLst/>
              <a:ahLst/>
              <a:cxnLst/>
              <a:rect l="l" t="t" r="r" b="b"/>
              <a:pathLst>
                <a:path h="1676400">
                  <a:moveTo>
                    <a:pt x="0" y="0"/>
                  </a:moveTo>
                  <a:lnTo>
                    <a:pt x="0" y="1676400"/>
                  </a:lnTo>
                </a:path>
              </a:pathLst>
            </a:custGeom>
            <a:ln w="19050">
              <a:solidFill>
                <a:srgbClr val="00000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Text Box 6">
            <a:extLst>
              <a:ext uri="{FF2B5EF4-FFF2-40B4-BE49-F238E27FC236}">
                <a16:creationId xmlns:a16="http://schemas.microsoft.com/office/drawing/2014/main" id="{19B1CEC2-7DAA-4ADF-924D-D001F00CCB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143" y="606760"/>
            <a:ext cx="1700871" cy="569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just">
              <a:lnSpc>
                <a:spcPct val="140000"/>
              </a:lnSpc>
            </a:pPr>
            <a:r>
              <a:rPr lang="es-ES" sz="2500" b="1" dirty="0">
                <a:solidFill>
                  <a:srgbClr val="002060"/>
                </a:solidFill>
                <a:cs typeface="Times New Roman" pitchFamily="18" charset="0"/>
              </a:rPr>
              <a:t>Ejercicios</a:t>
            </a:r>
            <a:endParaRPr lang="es-PE" sz="2500" b="1" dirty="0">
              <a:solidFill>
                <a:srgbClr val="002060"/>
              </a:solidFill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097482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uadroTexto 23">
            <a:extLst>
              <a:ext uri="{FF2B5EF4-FFF2-40B4-BE49-F238E27FC236}">
                <a16:creationId xmlns:a16="http://schemas.microsoft.com/office/drawing/2014/main" id="{1664517C-4B38-FB4F-9A23-3D3F7D72E9D8}"/>
              </a:ext>
            </a:extLst>
          </p:cNvPr>
          <p:cNvSpPr txBox="1"/>
          <p:nvPr/>
        </p:nvSpPr>
        <p:spPr>
          <a:xfrm>
            <a:off x="314583" y="1546518"/>
            <a:ext cx="11562834" cy="9732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  <a:buClr>
                <a:srgbClr val="FF0000"/>
              </a:buClr>
            </a:pPr>
            <a:r>
              <a:rPr lang="es-PE" sz="25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</a:t>
            </a:r>
            <a:r>
              <a:rPr lang="es-PE" sz="2500" dirty="0">
                <a:latin typeface="Arial" panose="020B0604020202020204" pitchFamily="34" charset="0"/>
                <a:cs typeface="Arial" panose="020B0604020202020204" pitchFamily="34" charset="0"/>
              </a:rPr>
              <a:t> Encuentre los componentes de una fuerza de 200 N que actúa a lo largo del manubrio de una podadora. El ángulo con el suelo es de 30º hacia abajo.</a:t>
            </a:r>
          </a:p>
        </p:txBody>
      </p:sp>
      <p:grpSp>
        <p:nvGrpSpPr>
          <p:cNvPr id="13" name="object 2">
            <a:extLst>
              <a:ext uri="{FF2B5EF4-FFF2-40B4-BE49-F238E27FC236}">
                <a16:creationId xmlns:a16="http://schemas.microsoft.com/office/drawing/2014/main" id="{76E31179-8CE6-B04D-A1CA-51ED90432418}"/>
              </a:ext>
            </a:extLst>
          </p:cNvPr>
          <p:cNvGrpSpPr/>
          <p:nvPr/>
        </p:nvGrpSpPr>
        <p:grpSpPr>
          <a:xfrm>
            <a:off x="3909060" y="2636520"/>
            <a:ext cx="4114800" cy="3105150"/>
            <a:chOff x="1257300" y="2247900"/>
            <a:chExt cx="4114800" cy="3105150"/>
          </a:xfrm>
        </p:grpSpPr>
        <p:pic>
          <p:nvPicPr>
            <p:cNvPr id="14" name="object 3">
              <a:extLst>
                <a:ext uri="{FF2B5EF4-FFF2-40B4-BE49-F238E27FC236}">
                  <a16:creationId xmlns:a16="http://schemas.microsoft.com/office/drawing/2014/main" id="{D7B0F5DA-7AE4-E54A-ABD3-7EA560F70373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95400" y="2286000"/>
              <a:ext cx="4038600" cy="3028950"/>
            </a:xfrm>
            <a:prstGeom prst="rect">
              <a:avLst/>
            </a:prstGeom>
          </p:spPr>
        </p:pic>
        <p:sp>
          <p:nvSpPr>
            <p:cNvPr id="15" name="object 4">
              <a:extLst>
                <a:ext uri="{FF2B5EF4-FFF2-40B4-BE49-F238E27FC236}">
                  <a16:creationId xmlns:a16="http://schemas.microsoft.com/office/drawing/2014/main" id="{92FA7B25-2E7F-B34C-86CA-2AC9BBF6AB53}"/>
                </a:ext>
              </a:extLst>
            </p:cNvPr>
            <p:cNvSpPr/>
            <p:nvPr/>
          </p:nvSpPr>
          <p:spPr>
            <a:xfrm>
              <a:off x="1257300" y="2247900"/>
              <a:ext cx="4114800" cy="3105150"/>
            </a:xfrm>
            <a:custGeom>
              <a:avLst/>
              <a:gdLst/>
              <a:ahLst/>
              <a:cxnLst/>
              <a:rect l="l" t="t" r="r" b="b"/>
              <a:pathLst>
                <a:path w="4114800" h="3105150">
                  <a:moveTo>
                    <a:pt x="4114800" y="3105150"/>
                  </a:moveTo>
                  <a:lnTo>
                    <a:pt x="4114800" y="0"/>
                  </a:lnTo>
                  <a:lnTo>
                    <a:pt x="0" y="0"/>
                  </a:lnTo>
                  <a:lnTo>
                    <a:pt x="0" y="3105150"/>
                  </a:lnTo>
                  <a:lnTo>
                    <a:pt x="19050" y="3105150"/>
                  </a:lnTo>
                  <a:lnTo>
                    <a:pt x="19050" y="38100"/>
                  </a:lnTo>
                  <a:lnTo>
                    <a:pt x="38100" y="19050"/>
                  </a:lnTo>
                  <a:lnTo>
                    <a:pt x="38100" y="38100"/>
                  </a:lnTo>
                  <a:lnTo>
                    <a:pt x="4076700" y="38099"/>
                  </a:lnTo>
                  <a:lnTo>
                    <a:pt x="4076700" y="19049"/>
                  </a:lnTo>
                  <a:lnTo>
                    <a:pt x="4095750" y="38099"/>
                  </a:lnTo>
                  <a:lnTo>
                    <a:pt x="4095750" y="3105150"/>
                  </a:lnTo>
                  <a:lnTo>
                    <a:pt x="4114800" y="3105150"/>
                  </a:lnTo>
                  <a:close/>
                </a:path>
                <a:path w="4114800" h="3105150">
                  <a:moveTo>
                    <a:pt x="38100" y="38100"/>
                  </a:moveTo>
                  <a:lnTo>
                    <a:pt x="38100" y="19050"/>
                  </a:lnTo>
                  <a:lnTo>
                    <a:pt x="19050" y="38100"/>
                  </a:lnTo>
                  <a:lnTo>
                    <a:pt x="38100" y="38100"/>
                  </a:lnTo>
                  <a:close/>
                </a:path>
                <a:path w="4114800" h="3105150">
                  <a:moveTo>
                    <a:pt x="38100" y="3067050"/>
                  </a:moveTo>
                  <a:lnTo>
                    <a:pt x="38100" y="38100"/>
                  </a:lnTo>
                  <a:lnTo>
                    <a:pt x="19050" y="38100"/>
                  </a:lnTo>
                  <a:lnTo>
                    <a:pt x="19050" y="3067050"/>
                  </a:lnTo>
                  <a:lnTo>
                    <a:pt x="38100" y="3067050"/>
                  </a:lnTo>
                  <a:close/>
                </a:path>
                <a:path w="4114800" h="3105150">
                  <a:moveTo>
                    <a:pt x="4095750" y="3067050"/>
                  </a:moveTo>
                  <a:lnTo>
                    <a:pt x="19050" y="3067050"/>
                  </a:lnTo>
                  <a:lnTo>
                    <a:pt x="38100" y="3086100"/>
                  </a:lnTo>
                  <a:lnTo>
                    <a:pt x="38100" y="3105150"/>
                  </a:lnTo>
                  <a:lnTo>
                    <a:pt x="4076700" y="3105150"/>
                  </a:lnTo>
                  <a:lnTo>
                    <a:pt x="4076700" y="3086100"/>
                  </a:lnTo>
                  <a:lnTo>
                    <a:pt x="4095750" y="3067050"/>
                  </a:lnTo>
                  <a:close/>
                </a:path>
                <a:path w="4114800" h="3105150">
                  <a:moveTo>
                    <a:pt x="38100" y="3105150"/>
                  </a:moveTo>
                  <a:lnTo>
                    <a:pt x="38100" y="3086100"/>
                  </a:lnTo>
                  <a:lnTo>
                    <a:pt x="19050" y="3067050"/>
                  </a:lnTo>
                  <a:lnTo>
                    <a:pt x="19050" y="3105150"/>
                  </a:lnTo>
                  <a:lnTo>
                    <a:pt x="38100" y="3105150"/>
                  </a:lnTo>
                  <a:close/>
                </a:path>
                <a:path w="4114800" h="3105150">
                  <a:moveTo>
                    <a:pt x="4095750" y="38099"/>
                  </a:moveTo>
                  <a:lnTo>
                    <a:pt x="4076700" y="19049"/>
                  </a:lnTo>
                  <a:lnTo>
                    <a:pt x="4076700" y="38099"/>
                  </a:lnTo>
                  <a:lnTo>
                    <a:pt x="4095750" y="38099"/>
                  </a:lnTo>
                  <a:close/>
                </a:path>
                <a:path w="4114800" h="3105150">
                  <a:moveTo>
                    <a:pt x="4095750" y="3067050"/>
                  </a:moveTo>
                  <a:lnTo>
                    <a:pt x="4095750" y="38099"/>
                  </a:lnTo>
                  <a:lnTo>
                    <a:pt x="4076700" y="38099"/>
                  </a:lnTo>
                  <a:lnTo>
                    <a:pt x="4076700" y="3067050"/>
                  </a:lnTo>
                  <a:lnTo>
                    <a:pt x="4095750" y="3067050"/>
                  </a:lnTo>
                  <a:close/>
                </a:path>
                <a:path w="4114800" h="3105150">
                  <a:moveTo>
                    <a:pt x="4095750" y="3105150"/>
                  </a:moveTo>
                  <a:lnTo>
                    <a:pt x="4095750" y="3067050"/>
                  </a:lnTo>
                  <a:lnTo>
                    <a:pt x="4076700" y="3086100"/>
                  </a:lnTo>
                  <a:lnTo>
                    <a:pt x="4076700" y="3105150"/>
                  </a:lnTo>
                  <a:lnTo>
                    <a:pt x="4095750" y="3105150"/>
                  </a:lnTo>
                  <a:close/>
                </a:path>
              </a:pathLst>
            </a:custGeom>
            <a:solidFill>
              <a:srgbClr val="1F49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5">
              <a:extLst>
                <a:ext uri="{FF2B5EF4-FFF2-40B4-BE49-F238E27FC236}">
                  <a16:creationId xmlns:a16="http://schemas.microsoft.com/office/drawing/2014/main" id="{6F87B07F-B953-0F40-A937-3E26E61EF015}"/>
                </a:ext>
              </a:extLst>
            </p:cNvPr>
            <p:cNvSpPr/>
            <p:nvPr/>
          </p:nvSpPr>
          <p:spPr>
            <a:xfrm>
              <a:off x="2514600" y="2743199"/>
              <a:ext cx="2438400" cy="1676400"/>
            </a:xfrm>
            <a:custGeom>
              <a:avLst/>
              <a:gdLst/>
              <a:ahLst/>
              <a:cxnLst/>
              <a:rect l="l" t="t" r="r" b="b"/>
              <a:pathLst>
                <a:path w="2438400" h="1676400">
                  <a:moveTo>
                    <a:pt x="114300" y="824484"/>
                  </a:moveTo>
                  <a:lnTo>
                    <a:pt x="0" y="824484"/>
                  </a:lnTo>
                  <a:lnTo>
                    <a:pt x="0" y="852678"/>
                  </a:lnTo>
                  <a:lnTo>
                    <a:pt x="114300" y="852678"/>
                  </a:lnTo>
                  <a:lnTo>
                    <a:pt x="114300" y="824484"/>
                  </a:lnTo>
                  <a:close/>
                </a:path>
                <a:path w="2438400" h="1676400">
                  <a:moveTo>
                    <a:pt x="314706" y="824484"/>
                  </a:moveTo>
                  <a:lnTo>
                    <a:pt x="200406" y="824484"/>
                  </a:lnTo>
                  <a:lnTo>
                    <a:pt x="200406" y="852678"/>
                  </a:lnTo>
                  <a:lnTo>
                    <a:pt x="314706" y="852678"/>
                  </a:lnTo>
                  <a:lnTo>
                    <a:pt x="314706" y="824484"/>
                  </a:lnTo>
                  <a:close/>
                </a:path>
                <a:path w="2438400" h="1676400">
                  <a:moveTo>
                    <a:pt x="514350" y="824484"/>
                  </a:moveTo>
                  <a:lnTo>
                    <a:pt x="400050" y="824484"/>
                  </a:lnTo>
                  <a:lnTo>
                    <a:pt x="400050" y="852678"/>
                  </a:lnTo>
                  <a:lnTo>
                    <a:pt x="514350" y="852678"/>
                  </a:lnTo>
                  <a:lnTo>
                    <a:pt x="514350" y="824484"/>
                  </a:lnTo>
                  <a:close/>
                </a:path>
                <a:path w="2438400" h="1676400">
                  <a:moveTo>
                    <a:pt x="547878" y="1038606"/>
                  </a:moveTo>
                  <a:lnTo>
                    <a:pt x="519684" y="1038606"/>
                  </a:lnTo>
                  <a:lnTo>
                    <a:pt x="519684" y="1152906"/>
                  </a:lnTo>
                  <a:lnTo>
                    <a:pt x="547878" y="1152906"/>
                  </a:lnTo>
                  <a:lnTo>
                    <a:pt x="547878" y="1038606"/>
                  </a:lnTo>
                  <a:close/>
                </a:path>
                <a:path w="2438400" h="1676400">
                  <a:moveTo>
                    <a:pt x="547878" y="838200"/>
                  </a:moveTo>
                  <a:lnTo>
                    <a:pt x="519684" y="838200"/>
                  </a:lnTo>
                  <a:lnTo>
                    <a:pt x="519684" y="952500"/>
                  </a:lnTo>
                  <a:lnTo>
                    <a:pt x="547878" y="952500"/>
                  </a:lnTo>
                  <a:lnTo>
                    <a:pt x="547878" y="838200"/>
                  </a:lnTo>
                  <a:close/>
                </a:path>
                <a:path w="2438400" h="1676400">
                  <a:moveTo>
                    <a:pt x="714756" y="824484"/>
                  </a:moveTo>
                  <a:lnTo>
                    <a:pt x="600456" y="824484"/>
                  </a:lnTo>
                  <a:lnTo>
                    <a:pt x="600456" y="852678"/>
                  </a:lnTo>
                  <a:lnTo>
                    <a:pt x="714756" y="852678"/>
                  </a:lnTo>
                  <a:lnTo>
                    <a:pt x="714756" y="824484"/>
                  </a:lnTo>
                  <a:close/>
                </a:path>
                <a:path w="2438400" h="1676400">
                  <a:moveTo>
                    <a:pt x="914400" y="824484"/>
                  </a:moveTo>
                  <a:lnTo>
                    <a:pt x="800100" y="824484"/>
                  </a:lnTo>
                  <a:lnTo>
                    <a:pt x="800100" y="852678"/>
                  </a:lnTo>
                  <a:lnTo>
                    <a:pt x="914400" y="852678"/>
                  </a:lnTo>
                  <a:lnTo>
                    <a:pt x="914400" y="824484"/>
                  </a:lnTo>
                  <a:close/>
                </a:path>
                <a:path w="2438400" h="1676400">
                  <a:moveTo>
                    <a:pt x="1114806" y="824484"/>
                  </a:moveTo>
                  <a:lnTo>
                    <a:pt x="1000506" y="824484"/>
                  </a:lnTo>
                  <a:lnTo>
                    <a:pt x="1000506" y="852678"/>
                  </a:lnTo>
                  <a:lnTo>
                    <a:pt x="1114806" y="852678"/>
                  </a:lnTo>
                  <a:lnTo>
                    <a:pt x="1114806" y="824484"/>
                  </a:lnTo>
                  <a:close/>
                </a:path>
                <a:path w="2438400" h="1676400">
                  <a:moveTo>
                    <a:pt x="1309878" y="1600200"/>
                  </a:moveTo>
                  <a:lnTo>
                    <a:pt x="1281671" y="1600200"/>
                  </a:lnTo>
                  <a:lnTo>
                    <a:pt x="1281671" y="1676400"/>
                  </a:lnTo>
                  <a:lnTo>
                    <a:pt x="1309878" y="1676400"/>
                  </a:lnTo>
                  <a:lnTo>
                    <a:pt x="1309878" y="1600200"/>
                  </a:lnTo>
                  <a:close/>
                </a:path>
                <a:path w="2438400" h="1676400">
                  <a:moveTo>
                    <a:pt x="1309878" y="1400556"/>
                  </a:moveTo>
                  <a:lnTo>
                    <a:pt x="1281671" y="1400556"/>
                  </a:lnTo>
                  <a:lnTo>
                    <a:pt x="1281671" y="1514856"/>
                  </a:lnTo>
                  <a:lnTo>
                    <a:pt x="1309878" y="1514856"/>
                  </a:lnTo>
                  <a:lnTo>
                    <a:pt x="1309878" y="1400556"/>
                  </a:lnTo>
                  <a:close/>
                </a:path>
                <a:path w="2438400" h="1676400">
                  <a:moveTo>
                    <a:pt x="1309878" y="1200150"/>
                  </a:moveTo>
                  <a:lnTo>
                    <a:pt x="1281671" y="1200150"/>
                  </a:lnTo>
                  <a:lnTo>
                    <a:pt x="1281671" y="1314450"/>
                  </a:lnTo>
                  <a:lnTo>
                    <a:pt x="1309878" y="1314450"/>
                  </a:lnTo>
                  <a:lnTo>
                    <a:pt x="1309878" y="1200150"/>
                  </a:lnTo>
                  <a:close/>
                </a:path>
                <a:path w="2438400" h="1676400">
                  <a:moveTo>
                    <a:pt x="1309878" y="1000506"/>
                  </a:moveTo>
                  <a:lnTo>
                    <a:pt x="1281671" y="1000506"/>
                  </a:lnTo>
                  <a:lnTo>
                    <a:pt x="1281671" y="1114806"/>
                  </a:lnTo>
                  <a:lnTo>
                    <a:pt x="1309878" y="1114806"/>
                  </a:lnTo>
                  <a:lnTo>
                    <a:pt x="1309878" y="1000506"/>
                  </a:lnTo>
                  <a:close/>
                </a:path>
                <a:path w="2438400" h="1676400">
                  <a:moveTo>
                    <a:pt x="1309878" y="600456"/>
                  </a:moveTo>
                  <a:lnTo>
                    <a:pt x="1281671" y="600456"/>
                  </a:lnTo>
                  <a:lnTo>
                    <a:pt x="1281671" y="714756"/>
                  </a:lnTo>
                  <a:lnTo>
                    <a:pt x="1309878" y="714756"/>
                  </a:lnTo>
                  <a:lnTo>
                    <a:pt x="1309878" y="600456"/>
                  </a:lnTo>
                  <a:close/>
                </a:path>
                <a:path w="2438400" h="1676400">
                  <a:moveTo>
                    <a:pt x="1309878" y="400050"/>
                  </a:moveTo>
                  <a:lnTo>
                    <a:pt x="1281671" y="400050"/>
                  </a:lnTo>
                  <a:lnTo>
                    <a:pt x="1281671" y="514350"/>
                  </a:lnTo>
                  <a:lnTo>
                    <a:pt x="1309878" y="514350"/>
                  </a:lnTo>
                  <a:lnTo>
                    <a:pt x="1309878" y="400050"/>
                  </a:lnTo>
                  <a:close/>
                </a:path>
                <a:path w="2438400" h="1676400">
                  <a:moveTo>
                    <a:pt x="1309878" y="200406"/>
                  </a:moveTo>
                  <a:lnTo>
                    <a:pt x="1281671" y="200406"/>
                  </a:lnTo>
                  <a:lnTo>
                    <a:pt x="1281671" y="314706"/>
                  </a:lnTo>
                  <a:lnTo>
                    <a:pt x="1309878" y="314706"/>
                  </a:lnTo>
                  <a:lnTo>
                    <a:pt x="1309878" y="200406"/>
                  </a:lnTo>
                  <a:close/>
                </a:path>
                <a:path w="2438400" h="1676400">
                  <a:moveTo>
                    <a:pt x="1309878" y="0"/>
                  </a:moveTo>
                  <a:lnTo>
                    <a:pt x="1281671" y="0"/>
                  </a:lnTo>
                  <a:lnTo>
                    <a:pt x="1281671" y="114300"/>
                  </a:lnTo>
                  <a:lnTo>
                    <a:pt x="1309878" y="114300"/>
                  </a:lnTo>
                  <a:lnTo>
                    <a:pt x="1309878" y="0"/>
                  </a:lnTo>
                  <a:close/>
                </a:path>
                <a:path w="2438400" h="1676400">
                  <a:moveTo>
                    <a:pt x="1314450" y="824484"/>
                  </a:moveTo>
                  <a:lnTo>
                    <a:pt x="1309878" y="824484"/>
                  </a:lnTo>
                  <a:lnTo>
                    <a:pt x="1309878" y="800100"/>
                  </a:lnTo>
                  <a:lnTo>
                    <a:pt x="1281671" y="800100"/>
                  </a:lnTo>
                  <a:lnTo>
                    <a:pt x="1281671" y="816914"/>
                  </a:lnTo>
                  <a:lnTo>
                    <a:pt x="1280160" y="814578"/>
                  </a:lnTo>
                  <a:lnTo>
                    <a:pt x="1264589" y="824484"/>
                  </a:lnTo>
                  <a:lnTo>
                    <a:pt x="1200150" y="824484"/>
                  </a:lnTo>
                  <a:lnTo>
                    <a:pt x="1200150" y="852678"/>
                  </a:lnTo>
                  <a:lnTo>
                    <a:pt x="1220304" y="852678"/>
                  </a:lnTo>
                  <a:lnTo>
                    <a:pt x="586892" y="1255890"/>
                  </a:lnTo>
                  <a:lnTo>
                    <a:pt x="556260" y="1207770"/>
                  </a:lnTo>
                  <a:lnTo>
                    <a:pt x="537819" y="1238250"/>
                  </a:lnTo>
                  <a:lnTo>
                    <a:pt x="519684" y="1238250"/>
                  </a:lnTo>
                  <a:lnTo>
                    <a:pt x="519684" y="1268272"/>
                  </a:lnTo>
                  <a:lnTo>
                    <a:pt x="457200" y="1371600"/>
                  </a:lnTo>
                  <a:lnTo>
                    <a:pt x="563118" y="1361059"/>
                  </a:lnTo>
                  <a:lnTo>
                    <a:pt x="648462" y="1352550"/>
                  </a:lnTo>
                  <a:lnTo>
                    <a:pt x="617448" y="1303858"/>
                  </a:lnTo>
                  <a:lnTo>
                    <a:pt x="1281671" y="881494"/>
                  </a:lnTo>
                  <a:lnTo>
                    <a:pt x="1281671" y="914400"/>
                  </a:lnTo>
                  <a:lnTo>
                    <a:pt x="1309878" y="914400"/>
                  </a:lnTo>
                  <a:lnTo>
                    <a:pt x="1309878" y="863561"/>
                  </a:lnTo>
                  <a:lnTo>
                    <a:pt x="1311402" y="862584"/>
                  </a:lnTo>
                  <a:lnTo>
                    <a:pt x="1309878" y="860247"/>
                  </a:lnTo>
                  <a:lnTo>
                    <a:pt x="1309878" y="852678"/>
                  </a:lnTo>
                  <a:lnTo>
                    <a:pt x="1314450" y="852678"/>
                  </a:lnTo>
                  <a:lnTo>
                    <a:pt x="1314450" y="824484"/>
                  </a:lnTo>
                  <a:close/>
                </a:path>
                <a:path w="2438400" h="1676400">
                  <a:moveTo>
                    <a:pt x="1514856" y="824484"/>
                  </a:moveTo>
                  <a:lnTo>
                    <a:pt x="1400556" y="824484"/>
                  </a:lnTo>
                  <a:lnTo>
                    <a:pt x="1400556" y="852678"/>
                  </a:lnTo>
                  <a:lnTo>
                    <a:pt x="1514856" y="852678"/>
                  </a:lnTo>
                  <a:lnTo>
                    <a:pt x="1514856" y="824484"/>
                  </a:lnTo>
                  <a:close/>
                </a:path>
                <a:path w="2438400" h="1676400">
                  <a:moveTo>
                    <a:pt x="1714500" y="824484"/>
                  </a:moveTo>
                  <a:lnTo>
                    <a:pt x="1600200" y="824484"/>
                  </a:lnTo>
                  <a:lnTo>
                    <a:pt x="1600200" y="852678"/>
                  </a:lnTo>
                  <a:lnTo>
                    <a:pt x="1714500" y="852678"/>
                  </a:lnTo>
                  <a:lnTo>
                    <a:pt x="1714500" y="824484"/>
                  </a:lnTo>
                  <a:close/>
                </a:path>
                <a:path w="2438400" h="1676400">
                  <a:moveTo>
                    <a:pt x="1914906" y="824484"/>
                  </a:moveTo>
                  <a:lnTo>
                    <a:pt x="1800606" y="824484"/>
                  </a:lnTo>
                  <a:lnTo>
                    <a:pt x="1800606" y="852678"/>
                  </a:lnTo>
                  <a:lnTo>
                    <a:pt x="1914906" y="852678"/>
                  </a:lnTo>
                  <a:lnTo>
                    <a:pt x="1914906" y="824484"/>
                  </a:lnTo>
                  <a:close/>
                </a:path>
                <a:path w="2438400" h="1676400">
                  <a:moveTo>
                    <a:pt x="2114550" y="824484"/>
                  </a:moveTo>
                  <a:lnTo>
                    <a:pt x="2000250" y="824484"/>
                  </a:lnTo>
                  <a:lnTo>
                    <a:pt x="2000250" y="852678"/>
                  </a:lnTo>
                  <a:lnTo>
                    <a:pt x="2114550" y="852678"/>
                  </a:lnTo>
                  <a:lnTo>
                    <a:pt x="2114550" y="824484"/>
                  </a:lnTo>
                  <a:close/>
                </a:path>
                <a:path w="2438400" h="1676400">
                  <a:moveTo>
                    <a:pt x="2314956" y="824484"/>
                  </a:moveTo>
                  <a:lnTo>
                    <a:pt x="2200656" y="824484"/>
                  </a:lnTo>
                  <a:lnTo>
                    <a:pt x="2200656" y="852678"/>
                  </a:lnTo>
                  <a:lnTo>
                    <a:pt x="2314956" y="852678"/>
                  </a:lnTo>
                  <a:lnTo>
                    <a:pt x="2314956" y="824484"/>
                  </a:lnTo>
                  <a:close/>
                </a:path>
                <a:path w="2438400" h="1676400">
                  <a:moveTo>
                    <a:pt x="2438400" y="824484"/>
                  </a:moveTo>
                  <a:lnTo>
                    <a:pt x="2400300" y="824484"/>
                  </a:lnTo>
                  <a:lnTo>
                    <a:pt x="2400300" y="852678"/>
                  </a:lnTo>
                  <a:lnTo>
                    <a:pt x="2438400" y="852678"/>
                  </a:lnTo>
                  <a:lnTo>
                    <a:pt x="2438400" y="82448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06446281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/>
        </p:nvSpPr>
        <p:spPr bwMode="auto">
          <a:xfrm>
            <a:off x="1215214" y="335779"/>
            <a:ext cx="6161169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457200" indent="-457200"/>
            <a:r>
              <a:rPr lang="es-ES" sz="4400" dirty="0">
                <a:solidFill>
                  <a:srgbClr val="C00000"/>
                </a:solidFill>
                <a:cs typeface="Arial" panose="020B0604020202020204" pitchFamily="34" charset="0"/>
              </a:rPr>
              <a:t>Lecciones Aprendidas</a:t>
            </a:r>
          </a:p>
        </p:txBody>
      </p:sp>
      <p:sp>
        <p:nvSpPr>
          <p:cNvPr id="6" name="3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8138864" y="6165304"/>
            <a:ext cx="2133600" cy="476250"/>
          </a:xfrm>
        </p:spPr>
        <p:txBody>
          <a:bodyPr/>
          <a:lstStyle/>
          <a:p>
            <a:pPr>
              <a:defRPr/>
            </a:pPr>
            <a:fld id="{34292FD9-4ADB-413D-8048-1802DB87928E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  <p:pic>
        <p:nvPicPr>
          <p:cNvPr id="2050" name="Picture 2" descr="Incendio afectó ambiente de la Escuela Militar de Chorrillos | LIMA | EL  COMERCIO PERÚ">
            <a:extLst>
              <a:ext uri="{FF2B5EF4-FFF2-40B4-BE49-F238E27FC236}">
                <a16:creationId xmlns:a16="http://schemas.microsoft.com/office/drawing/2014/main" id="{05966FD2-AF5B-4986-ABF8-EB9D4DB70E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844" y="1557131"/>
            <a:ext cx="3214030" cy="1927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ED51E96B-B75B-4054-92D3-5ADAFA7ADF43}"/>
              </a:ext>
            </a:extLst>
          </p:cNvPr>
          <p:cNvSpPr/>
          <p:nvPr/>
        </p:nvSpPr>
        <p:spPr>
          <a:xfrm>
            <a:off x="4295798" y="1908290"/>
            <a:ext cx="75039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defRPr/>
            </a:pPr>
            <a:endParaRPr lang="es-PE" altLang="es-PE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63538" indent="-363538" algn="just">
              <a:buFont typeface="Wingdings" pitchFamily="2" charset="2"/>
              <a:buChar char="ü"/>
              <a:defRPr/>
            </a:pPr>
            <a:r>
              <a:rPr lang="es-PE" altLang="es-PE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 finalizar el cadete está en facultad de comprender el concepto de la Física, su clasificación y su importancia en la ciencia y la tecnología, y de analizar y comprender la clasificación y componentes de un vector.</a:t>
            </a:r>
            <a:r>
              <a:rPr lang="es-ES" dirty="0">
                <a:cs typeface="Times New Roman" panose="02020603050405020304" pitchFamily="18" charset="0"/>
              </a:rPr>
              <a:t> 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31889798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4B4C3F2-347B-053A-A19E-7306D68620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419" sz="6600" b="1" dirty="0">
                <a:solidFill>
                  <a:srgbClr val="0070C0"/>
                </a:solidFill>
              </a:rPr>
              <a:t>PRIMERA PARTE</a:t>
            </a:r>
          </a:p>
          <a:p>
            <a:pPr marL="0" indent="0">
              <a:buNone/>
            </a:pPr>
            <a:endParaRPr lang="es-419" sz="6600" b="1" dirty="0"/>
          </a:p>
          <a:p>
            <a:pPr marL="0" indent="0">
              <a:buNone/>
            </a:pPr>
            <a:r>
              <a:rPr lang="es-419" sz="4400" b="1" dirty="0">
                <a:solidFill>
                  <a:srgbClr val="C00000"/>
                </a:solidFill>
              </a:rPr>
              <a:t>INTRODUCCIÓN: Concepto de Física.</a:t>
            </a:r>
            <a:endParaRPr lang="es-PE" sz="44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935528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1563281" y="362770"/>
            <a:ext cx="6876256" cy="7998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7313">
              <a:lnSpc>
                <a:spcPct val="110000"/>
              </a:lnSpc>
              <a:spcAft>
                <a:spcPts val="1400"/>
              </a:spcAft>
            </a:pPr>
            <a:r>
              <a:rPr lang="es-PE" sz="4400" dirty="0">
                <a:solidFill>
                  <a:srgbClr val="C00000"/>
                </a:solidFill>
                <a:latin typeface="+mj-lt"/>
                <a:cs typeface="Arial" panose="020B0604020202020204" pitchFamily="34" charset="0"/>
              </a:rPr>
              <a:t>Bibliografía</a:t>
            </a:r>
            <a:endParaRPr lang="es-ES" sz="3600" dirty="0">
              <a:solidFill>
                <a:srgbClr val="C00000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8" name="3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8138864" y="6165304"/>
            <a:ext cx="2133600" cy="476250"/>
          </a:xfrm>
        </p:spPr>
        <p:txBody>
          <a:bodyPr/>
          <a:lstStyle/>
          <a:p>
            <a:pPr>
              <a:defRPr/>
            </a:pPr>
            <a:fld id="{34292FD9-4ADB-413D-8048-1802DB87928E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  <p:pic>
        <p:nvPicPr>
          <p:cNvPr id="3076" name="Picture 4" descr="BIBLIOTECA | EMCH &amp;quot;CFB&amp;quot;">
            <a:extLst>
              <a:ext uri="{FF2B5EF4-FFF2-40B4-BE49-F238E27FC236}">
                <a16:creationId xmlns:a16="http://schemas.microsoft.com/office/drawing/2014/main" id="{14B5005D-3661-4B67-85E1-A6084BCD12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525" y="2656936"/>
            <a:ext cx="3697282" cy="2466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4581945A-B8B6-4DC9-807B-834B1AA494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1193" y="1841544"/>
            <a:ext cx="7699807" cy="4546555"/>
          </a:xfrm>
        </p:spPr>
        <p:txBody>
          <a:bodyPr>
            <a:normAutofit lnSpcReduction="10000"/>
          </a:bodyPr>
          <a:lstStyle/>
          <a:p>
            <a:pPr algn="just">
              <a:buFont typeface="Wingdings" panose="05000000000000000000" pitchFamily="2" charset="2"/>
              <a:buChar char="ü"/>
              <a:defRPr/>
            </a:pPr>
            <a:r>
              <a:rPr lang="es-PE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Young, H. D., Freedman, R. A., Ford, A. L., Flores, F. V. A., &amp; Rubio, P. A. (2009). Sears-Zemansky, Física universitaria, decimosegunda edición, volumen 1. Naucalpan de Juárez: Addison-Wesley. </a:t>
            </a:r>
          </a:p>
          <a:p>
            <a:pPr algn="just">
              <a:buFont typeface="Wingdings" panose="05000000000000000000" pitchFamily="2" charset="2"/>
              <a:buChar char="ü"/>
              <a:defRPr/>
            </a:pPr>
            <a:endParaRPr lang="es-PE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Wingdings" panose="05000000000000000000" pitchFamily="2" charset="2"/>
              <a:buChar char="ü"/>
              <a:defRPr/>
            </a:pPr>
            <a:r>
              <a:rPr lang="es-PE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Bedford, A. &amp; Fowler, W. (2008). Mecánica para la ingeniería: Estática. México D.F.: Pearson Educación. </a:t>
            </a:r>
          </a:p>
          <a:p>
            <a:pPr algn="just">
              <a:buFont typeface="Wingdings" panose="05000000000000000000" pitchFamily="2" charset="2"/>
              <a:buChar char="ü"/>
              <a:defRPr/>
            </a:pPr>
            <a:r>
              <a:rPr lang="es-PE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Tippens, P. (2007). Física, Conceptos y Aplicaciones. Séptima edición. Mac Graw Hill interamericana.</a:t>
            </a:r>
          </a:p>
          <a:p>
            <a:pPr marL="0" indent="0" algn="just">
              <a:buNone/>
              <a:defRPr/>
            </a:pPr>
            <a:endParaRPr lang="es-E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Wingdings" panose="05000000000000000000" pitchFamily="2" charset="2"/>
              <a:buChar char="ü"/>
              <a:defRPr/>
            </a:pPr>
            <a:r>
              <a:rPr lang="es-PE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Serway, R. &amp; Jewet, J. (2009). Física para ciencias e ingeniería. Sétima edición internacional. Thompson editores. </a:t>
            </a:r>
          </a:p>
        </p:txBody>
      </p:sp>
    </p:spTree>
    <p:extLst>
      <p:ext uri="{BB962C8B-B14F-4D97-AF65-F5344CB8AC3E}">
        <p14:creationId xmlns:p14="http://schemas.microsoft.com/office/powerpoint/2010/main" val="6312392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What is physics?">
            <a:extLst>
              <a:ext uri="{FF2B5EF4-FFF2-40B4-BE49-F238E27FC236}">
                <a16:creationId xmlns:a16="http://schemas.microsoft.com/office/drawing/2014/main" id="{850E7B66-909C-EEB8-2BAA-88F0A2CC81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1564" y="1549399"/>
            <a:ext cx="9134764" cy="5138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02469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Qué es la física | PPT">
            <a:extLst>
              <a:ext uri="{FF2B5EF4-FFF2-40B4-BE49-F238E27FC236}">
                <a16:creationId xmlns:a16="http://schemas.microsoft.com/office/drawing/2014/main" id="{79315F7B-85C1-3356-3D0A-1B20287799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3124" y="1614054"/>
            <a:ext cx="6542426" cy="4906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78302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La Física Y Su Relación Con Otras Disciplinas o ciencias | PPT">
            <a:extLst>
              <a:ext uri="{FF2B5EF4-FFF2-40B4-BE49-F238E27FC236}">
                <a16:creationId xmlns:a16="http://schemas.microsoft.com/office/drawing/2014/main" id="{669DD11A-721B-45BB-3F89-34EF3BB6E9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1551709"/>
            <a:ext cx="6705600" cy="502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35679F90-DA21-698F-9E3D-AE0CA290607A}"/>
              </a:ext>
            </a:extLst>
          </p:cNvPr>
          <p:cNvSpPr txBox="1"/>
          <p:nvPr/>
        </p:nvSpPr>
        <p:spPr>
          <a:xfrm>
            <a:off x="1550056" y="423576"/>
            <a:ext cx="9661235" cy="6289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  <a:buClr>
                <a:srgbClr val="FF0000"/>
              </a:buClr>
            </a:pPr>
            <a:r>
              <a:rPr lang="es-ES" sz="3200" b="1" dirty="0">
                <a:latin typeface="Arial" panose="020B0604020202020204" pitchFamily="34" charset="0"/>
                <a:cs typeface="Arial" panose="020B0604020202020204" pitchFamily="34" charset="0"/>
                <a:sym typeface="Symbol" pitchFamily="18" charset="2"/>
              </a:rPr>
              <a:t>Relación de la Física con las demás ciencias</a:t>
            </a:r>
            <a:r>
              <a:rPr lang="es-PE" sz="3200" b="1" dirty="0">
                <a:latin typeface="Arial" panose="020B0604020202020204" pitchFamily="34" charset="0"/>
                <a:cs typeface="Arial" panose="020B0604020202020204" pitchFamily="34" charset="0"/>
                <a:sym typeface="Symbol" pitchFamily="18" charset="2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50522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Matemáticas: ¿Son un lenguaje universal?">
            <a:extLst>
              <a:ext uri="{FF2B5EF4-FFF2-40B4-BE49-F238E27FC236}">
                <a16:creationId xmlns:a16="http://schemas.microsoft.com/office/drawing/2014/main" id="{564E4413-8274-BA3C-290A-350B6D7DF2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9837" y="2186105"/>
            <a:ext cx="9343890" cy="3912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C7F36297-1E16-0CB0-2232-00D4F0D8771D}"/>
              </a:ext>
            </a:extLst>
          </p:cNvPr>
          <p:cNvSpPr txBox="1"/>
          <p:nvPr/>
        </p:nvSpPr>
        <p:spPr>
          <a:xfrm>
            <a:off x="1189837" y="1448813"/>
            <a:ext cx="9661235" cy="6289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  <a:buClr>
                <a:srgbClr val="FF0000"/>
              </a:buClr>
            </a:pPr>
            <a:r>
              <a:rPr lang="es-ES" sz="3200" b="1" dirty="0">
                <a:latin typeface="Arial" panose="020B0604020202020204" pitchFamily="34" charset="0"/>
                <a:cs typeface="Arial" panose="020B0604020202020204" pitchFamily="34" charset="0"/>
                <a:sym typeface="Symbol" pitchFamily="18" charset="2"/>
              </a:rPr>
              <a:t>La Matemática es el lenguaje básico de la Física</a:t>
            </a:r>
            <a:r>
              <a:rPr lang="es-PE" sz="3200" b="1" dirty="0">
                <a:latin typeface="Arial" panose="020B0604020202020204" pitchFamily="34" charset="0"/>
                <a:cs typeface="Arial" panose="020B0604020202020204" pitchFamily="34" charset="0"/>
                <a:sym typeface="Symbol" pitchFamily="18" charset="2"/>
              </a:rPr>
              <a:t>. 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20E6D3E2-D0D4-0434-29C2-106A5BD89C0F}"/>
              </a:ext>
            </a:extLst>
          </p:cNvPr>
          <p:cNvSpPr txBox="1"/>
          <p:nvPr/>
        </p:nvSpPr>
        <p:spPr>
          <a:xfrm>
            <a:off x="4761347" y="5977355"/>
            <a:ext cx="3061853" cy="6289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  <a:buClr>
                <a:srgbClr val="FF0000"/>
              </a:buClr>
            </a:pPr>
            <a:r>
              <a:rPr lang="es-ES" sz="32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  <a:sym typeface="Symbol" pitchFamily="18" charset="2"/>
              </a:rPr>
              <a:t>Galileo Galilei</a:t>
            </a:r>
            <a:r>
              <a:rPr lang="es-PE" sz="32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  <a:sym typeface="Symbol" pitchFamily="18" charset="2"/>
              </a:rPr>
              <a:t>. 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04D90892-4634-6C23-F507-73FEAC22FF1D}"/>
              </a:ext>
            </a:extLst>
          </p:cNvPr>
          <p:cNvSpPr txBox="1"/>
          <p:nvPr/>
        </p:nvSpPr>
        <p:spPr>
          <a:xfrm>
            <a:off x="2178782" y="444663"/>
            <a:ext cx="7365999" cy="6289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  <a:buClr>
                <a:srgbClr val="FF0000"/>
              </a:buClr>
            </a:pPr>
            <a:r>
              <a:rPr lang="es-ES" sz="32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  <a:sym typeface="Symbol" pitchFamily="18" charset="2"/>
              </a:rPr>
              <a:t>Ciencia en la que se apoya la Física</a:t>
            </a:r>
            <a:r>
              <a:rPr lang="es-PE" sz="32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  <a:sym typeface="Symbol" pitchFamily="18" charset="2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83082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 descr="Física - Wikipedia, la enciclopedia libre">
            <a:extLst>
              <a:ext uri="{FF2B5EF4-FFF2-40B4-BE49-F238E27FC236}">
                <a16:creationId xmlns:a16="http://schemas.microsoft.com/office/drawing/2014/main" id="{5D8349F0-98BE-73CF-42B6-CF72785BAF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2436" y="2143991"/>
            <a:ext cx="6096000" cy="440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FC9DE3E5-46E1-C11E-3377-A4149B78ACC0}"/>
              </a:ext>
            </a:extLst>
          </p:cNvPr>
          <p:cNvSpPr txBox="1"/>
          <p:nvPr/>
        </p:nvSpPr>
        <p:spPr>
          <a:xfrm>
            <a:off x="3140364" y="505409"/>
            <a:ext cx="5070764" cy="6289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  <a:buClr>
                <a:srgbClr val="FF0000"/>
              </a:buClr>
            </a:pPr>
            <a:r>
              <a:rPr lang="es-ES" sz="32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  <a:sym typeface="Symbol" pitchFamily="18" charset="2"/>
              </a:rPr>
              <a:t>Aplicaciones de la Física</a:t>
            </a:r>
            <a:r>
              <a:rPr lang="es-PE" sz="32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  <a:sym typeface="Symbol" pitchFamily="18" charset="2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15858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1644</TotalTime>
  <Words>1133</Words>
  <Application>Microsoft Office PowerPoint</Application>
  <PresentationFormat>Panorámica</PresentationFormat>
  <Paragraphs>180</Paragraphs>
  <Slides>40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40</vt:i4>
      </vt:variant>
    </vt:vector>
  </HeadingPairs>
  <TitlesOfParts>
    <vt:vector size="48" baseType="lpstr">
      <vt:lpstr>Algerian</vt:lpstr>
      <vt:lpstr>Arial</vt:lpstr>
      <vt:lpstr>Arial Narrow</vt:lpstr>
      <vt:lpstr>Calibri</vt:lpstr>
      <vt:lpstr>Cambria Math</vt:lpstr>
      <vt:lpstr>Times New Roman</vt:lpstr>
      <vt:lpstr>Wingdings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Microsoft Office User</dc:creator>
  <cp:lastModifiedBy>JESUS ANTONIO ALVARADO HUAYHUAZ</cp:lastModifiedBy>
  <cp:revision>137</cp:revision>
  <cp:lastPrinted>2024-08-02T19:15:10Z</cp:lastPrinted>
  <dcterms:created xsi:type="dcterms:W3CDTF">2022-02-18T20:59:25Z</dcterms:created>
  <dcterms:modified xsi:type="dcterms:W3CDTF">2024-08-11T04:24:04Z</dcterms:modified>
</cp:coreProperties>
</file>